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media/image19.svg" ContentType="image/svg+xml"/>
  <Override PartName="/ppt/media/image2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9" r:id="rId3"/>
  </p:sldMasterIdLst>
  <p:notesMasterIdLst>
    <p:notesMasterId r:id="rId5"/>
  </p:notesMasterIdLst>
  <p:handoutMasterIdLst>
    <p:handoutMasterId r:id="rId31"/>
  </p:handoutMasterIdLst>
  <p:sldIdLst>
    <p:sldId id="257" r:id="rId4"/>
    <p:sldId id="258" r:id="rId6"/>
    <p:sldId id="282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4" r:id="rId22"/>
    <p:sldId id="275" r:id="rId23"/>
    <p:sldId id="276" r:id="rId24"/>
    <p:sldId id="273" r:id="rId25"/>
    <p:sldId id="277" r:id="rId26"/>
    <p:sldId id="284" r:id="rId27"/>
    <p:sldId id="279" r:id="rId28"/>
    <p:sldId id="278" r:id="rId29"/>
    <p:sldId id="280" r:id="rId30"/>
  </p:sldIdLst>
  <p:sldSz cx="12192000" cy="6858000"/>
  <p:notesSz cx="7103745" cy="10234295"/>
  <p:embeddedFontLst>
    <p:embeddedFont>
      <p:font typeface="微软雅黑" panose="020B0503020204020204" charset="-122"/>
      <p:regular r:id="rId35"/>
    </p:embeddedFont>
    <p:embeddedFont>
      <p:font typeface="Microsoft YaHei UI" panose="020B0503020204020204" charset="-122"/>
      <p:regular r:id="rId36"/>
    </p:embeddedFont>
    <p:embeddedFont>
      <p:font typeface="Arial Black" panose="020B0A04020102020204" charset="0"/>
      <p:bold r:id="rId37"/>
    </p:embeddedFont>
    <p:embeddedFont>
      <p:font typeface="黑体" panose="02010609060101010101" charset="-122"/>
      <p:regular r:id="rId38"/>
    </p:embeddedFont>
    <p:embeddedFont>
      <p:font typeface="Calibri" panose="020F0502020204030204" charset="0"/>
      <p:regular r:id="rId39"/>
      <p:bold r:id="rId40"/>
      <p:italic r:id="rId41"/>
      <p:boldItalic r:id="rId42"/>
    </p:embeddedFont>
  </p:embeddedFontLst>
  <p:custDataLst>
    <p:tags r:id="rId4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59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3" Type="http://schemas.openxmlformats.org/officeDocument/2006/relationships/tags" Target="tags/tag196.xml"/><Relationship Id="rId42" Type="http://schemas.openxmlformats.org/officeDocument/2006/relationships/font" Target="fonts/font8.fntdata"/><Relationship Id="rId41" Type="http://schemas.openxmlformats.org/officeDocument/2006/relationships/font" Target="fonts/font7.fntdata"/><Relationship Id="rId40" Type="http://schemas.openxmlformats.org/officeDocument/2006/relationships/font" Target="fonts/font6.fntdata"/><Relationship Id="rId4" Type="http://schemas.openxmlformats.org/officeDocument/2006/relationships/slide" Target="slides/slide1.xml"/><Relationship Id="rId39" Type="http://schemas.openxmlformats.org/officeDocument/2006/relationships/font" Target="fonts/font5.fntdata"/><Relationship Id="rId38" Type="http://schemas.openxmlformats.org/officeDocument/2006/relationships/font" Target="fonts/font4.fntdata"/><Relationship Id="rId37" Type="http://schemas.openxmlformats.org/officeDocument/2006/relationships/font" Target="fonts/font3.fntdata"/><Relationship Id="rId36" Type="http://schemas.openxmlformats.org/officeDocument/2006/relationships/font" Target="fonts/font2.fntdata"/><Relationship Id="rId35" Type="http://schemas.openxmlformats.org/officeDocument/2006/relationships/font" Target="fonts/font1.fntdata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handoutMaster" Target="handoutMasters/handoutMaster1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png>
</file>

<file path=ppt/media/image34.jpeg>
</file>

<file path=ppt/media/image35.jpeg>
</file>

<file path=ppt/media/image36.jpe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本项目大量使用</a:t>
            </a:r>
            <a:r>
              <a:rPr lang="en-US" altLang="zh-CN"/>
              <a:t>AI</a:t>
            </a:r>
            <a:r>
              <a:rPr lang="zh-CN" altLang="en-US"/>
              <a:t>完成</a:t>
            </a:r>
            <a:r>
              <a:rPr lang="zh-CN" altLang="en-US"/>
              <a:t>编写</a:t>
            </a: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这里的实现比较青涩。在一开始构思的时候按照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的写法里面</a:t>
            </a:r>
            <a:r>
              <a:rPr lang="en-US" altLang="zh-CN">
                <a:sym typeface="+mn-ea"/>
              </a:rPr>
              <a:t>enum</a:t>
            </a:r>
            <a:r>
              <a:rPr lang="zh-CN" altLang="en-US">
                <a:sym typeface="+mn-ea"/>
              </a:rPr>
              <a:t>都装的</a:t>
            </a:r>
            <a:r>
              <a:rPr lang="en-US" altLang="zh-CN">
                <a:sym typeface="+mn-ea"/>
              </a:rPr>
              <a:t>String</a:t>
            </a:r>
            <a:r>
              <a:rPr lang="zh-CN" altLang="en-US">
                <a:sym typeface="+mn-ea"/>
              </a:rPr>
              <a:t>。其实可以把错误细分，然后报错信息更详细。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match</a:t>
            </a:r>
            <a:r>
              <a:rPr lang="zh-CN" altLang="en-US"/>
              <a:t>时会规定必须遍历完所有的</a:t>
            </a:r>
            <a:r>
              <a:rPr lang="zh-CN" altLang="en-US"/>
              <a:t>项。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至少我写的部分我都写了</a:t>
            </a:r>
            <a:r>
              <a:rPr lang="zh-CN" altLang="en-US"/>
              <a:t>测试</a:t>
            </a:r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演示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本项目按照</a:t>
            </a:r>
            <a:r>
              <a:rPr lang="en-US" altLang="zh-CN"/>
              <a:t>rust</a:t>
            </a:r>
            <a:r>
              <a:rPr lang="zh-CN" altLang="en-US"/>
              <a:t>新版的规范使用同级目录下的相同名字</a:t>
            </a:r>
            <a:r>
              <a:rPr lang="en-US" altLang="zh-CN"/>
              <a:t>rs</a:t>
            </a:r>
            <a:r>
              <a:rPr lang="zh-CN" altLang="en-US"/>
              <a:t>文件代替</a:t>
            </a:r>
            <a:r>
              <a:rPr lang="en-US" altLang="zh-CN"/>
              <a:t>mod.rs</a:t>
            </a: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storage</a:t>
            </a:r>
            <a:r>
              <a:rPr lang="zh-CN" altLang="en-US"/>
              <a:t>管理</a:t>
            </a:r>
            <a:r>
              <a:rPr lang="en-US" altLang="zh-CN"/>
              <a:t>database</a:t>
            </a:r>
            <a:r>
              <a:rPr lang="zh-CN" altLang="en-US"/>
              <a:t>。</a:t>
            </a:r>
            <a:r>
              <a:rPr lang="en-US" altLang="zh-CN"/>
              <a:t>database</a:t>
            </a:r>
            <a:r>
              <a:rPr lang="zh-CN" altLang="en-US"/>
              <a:t>管理</a:t>
            </a:r>
            <a:r>
              <a:rPr lang="en-US" altLang="zh-CN"/>
              <a:t>table</a:t>
            </a:r>
            <a:r>
              <a:rPr lang="zh-CN" altLang="en-US"/>
              <a:t>，</a:t>
            </a:r>
            <a:r>
              <a:rPr lang="en-US" altLang="zh-CN"/>
              <a:t>catalog</a:t>
            </a:r>
            <a:r>
              <a:rPr lang="zh-CN" altLang="en-US"/>
              <a:t>（表的相关数据）和持久化储存。持久化储存和</a:t>
            </a:r>
            <a:r>
              <a:rPr lang="en-US" altLang="zh-CN"/>
              <a:t>table</a:t>
            </a:r>
            <a:r>
              <a:rPr lang="zh-CN" altLang="en-US"/>
              <a:t>同时管理页。页管理</a:t>
            </a:r>
            <a:r>
              <a:rPr lang="zh-CN" altLang="en-US"/>
              <a:t>记录。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NULL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image" Target="NULL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image" Target="NULL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image" Target="NULL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封面页-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:/Users/wexther/AppData/Local/Temp/figmazip/slide_45cd150778d0cd30\datas\装饰-12001&amp;62987.pn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 r:link="rId4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8432165" cy="6858000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>
            <p:custDataLst>
              <p:tags r:id="rId6"/>
            </p:custDataLst>
          </p:nvPr>
        </p:nvSpPr>
        <p:spPr>
          <a:xfrm>
            <a:off x="914400" y="4622804"/>
            <a:ext cx="7517765" cy="7620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>
            <p:custDataLst>
              <p:tags r:id="rId7"/>
            </p:custDataLst>
          </p:nvPr>
        </p:nvSpPr>
        <p:spPr>
          <a:xfrm>
            <a:off x="508004" y="5384801"/>
            <a:ext cx="406400" cy="405765"/>
          </a:xfrm>
          <a:prstGeom prst="rect">
            <a:avLst/>
          </a:prstGeom>
          <a:solidFill>
            <a:schemeClr val="bg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>
            <p:custDataLst>
              <p:tags r:id="rId8"/>
            </p:custDataLst>
          </p:nvPr>
        </p:nvSpPr>
        <p:spPr>
          <a:xfrm>
            <a:off x="330199" y="330199"/>
            <a:ext cx="406400" cy="406400"/>
          </a:xfrm>
          <a:prstGeom prst="rect">
            <a:avLst/>
          </a:prstGeom>
          <a:solidFill>
            <a:schemeClr val="bg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>
            <p:custDataLst>
              <p:tags r:id="rId9"/>
            </p:custDataLst>
          </p:nvPr>
        </p:nvSpPr>
        <p:spPr>
          <a:xfrm>
            <a:off x="6807196" y="5638803"/>
            <a:ext cx="1117600" cy="62865"/>
          </a:xfrm>
          <a:prstGeom prst="rect">
            <a:avLst/>
          </a:prstGeom>
          <a:solidFill>
            <a:schemeClr val="bg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标题 12"/>
          <p:cNvSpPr>
            <a:spLocks noGrp="1"/>
          </p:cNvSpPr>
          <p:nvPr>
            <p:ph type="ctrTitle" idx="13" hasCustomPrompt="1"/>
            <p:custDataLst>
              <p:tags r:id="rId10"/>
            </p:custDataLst>
          </p:nvPr>
        </p:nvSpPr>
        <p:spPr>
          <a:xfrm>
            <a:off x="914400" y="1587499"/>
            <a:ext cx="6807196" cy="2235196"/>
          </a:xfrm>
          <a:noFill/>
        </p:spPr>
        <p:txBody>
          <a:bodyPr lIns="0" tIns="0" rIns="0" bIns="0" anchor="t">
            <a:noAutofit/>
          </a:bodyPr>
          <a:lstStyle>
            <a:lvl1pPr algn="l">
              <a:lnSpc>
                <a:spcPct val="115000"/>
              </a:lnSpc>
              <a:buNone/>
              <a:defRPr sz="6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职场通用模板
年终工作述职报告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4" hasCustomPrompt="1"/>
            <p:custDataLst>
              <p:tags r:id="rId11"/>
            </p:custDataLst>
          </p:nvPr>
        </p:nvSpPr>
        <p:spPr>
          <a:xfrm>
            <a:off x="914400" y="1054102"/>
            <a:ext cx="8369302" cy="457200"/>
          </a:xfrm>
          <a:noFill/>
        </p:spPr>
        <p:txBody>
          <a:bodyPr lIns="0" tIns="0" rIns="0" bIns="0" anchor="t">
            <a:noAutofit/>
          </a:bodyPr>
          <a:lstStyle>
            <a:lvl1pPr algn="l">
              <a:lnSpc>
                <a:spcPct val="125000"/>
              </a:lnSpc>
              <a:buNone/>
              <a:defRPr sz="2400" b="0">
                <a:solidFill>
                  <a:schemeClr val="bg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smtClean="0"/>
              <a:t>20XX YEAR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5" hasCustomPrompt="1"/>
            <p:custDataLst>
              <p:tags r:id="rId12"/>
            </p:custDataLst>
          </p:nvPr>
        </p:nvSpPr>
        <p:spPr>
          <a:xfrm>
            <a:off x="1219197" y="4775198"/>
            <a:ext cx="5257800" cy="457200"/>
          </a:xfrm>
          <a:noFill/>
        </p:spPr>
        <p:txBody>
          <a:bodyPr lIns="0" tIns="0" rIns="0" bIns="0" anchor="t">
            <a:noAutofit/>
          </a:bodyPr>
          <a:lstStyle>
            <a:lvl1pPr algn="l">
              <a:lnSpc>
                <a:spcPct val="125000"/>
              </a:lnSpc>
              <a:buNone/>
              <a:defRPr sz="2400" b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smtClean="0"/>
              <a:t>BY WPS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节页-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:/Users/wexther/AppData/Local/Temp/figmazip/slide_bd6dadc365ccbb1b\datas\氛围图-12001&amp;63006.pn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 r:link="rId4"/>
          <a:stretch>
            <a:fillRect/>
          </a:stretch>
        </p:blipFill>
        <p:spPr>
          <a:xfrm>
            <a:off x="0" y="0"/>
            <a:ext cx="58801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5880104" y="0"/>
            <a:ext cx="6311900" cy="68580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矩形 10"/>
          <p:cNvSpPr/>
          <p:nvPr userDrawn="1">
            <p:custDataLst>
              <p:tags r:id="rId6"/>
            </p:custDataLst>
          </p:nvPr>
        </p:nvSpPr>
        <p:spPr>
          <a:xfrm>
            <a:off x="330199" y="330199"/>
            <a:ext cx="406400" cy="406400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>
            <p:custDataLst>
              <p:tags r:id="rId7"/>
            </p:custDataLst>
          </p:nvPr>
        </p:nvSpPr>
        <p:spPr>
          <a:xfrm>
            <a:off x="736604" y="736604"/>
            <a:ext cx="406400" cy="4064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ctrTitle" idx="13" hasCustomPrompt="1"/>
            <p:custDataLst>
              <p:tags r:id="rId8"/>
            </p:custDataLst>
          </p:nvPr>
        </p:nvSpPr>
        <p:spPr>
          <a:xfrm>
            <a:off x="7023104" y="4292596"/>
            <a:ext cx="4165604" cy="1219197"/>
          </a:xfrm>
          <a:noFill/>
        </p:spPr>
        <p:txBody>
          <a:bodyPr lIns="0" tIns="0" rIns="0" bIns="0" anchor="ctr">
            <a:noAutofit/>
          </a:bodyPr>
          <a:lstStyle>
            <a:lvl1pPr algn="l">
              <a:lnSpc>
                <a:spcPct val="104000"/>
              </a:lnSpc>
              <a:buNone/>
              <a:defRPr sz="4800" b="0">
                <a:solidFill>
                  <a:schemeClr val="bg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</a:lstStyle>
          <a:p>
            <a:r>
              <a:rPr lang="zh-CN" altLang="en-US" smtClean="0"/>
              <a:t>章节页的标题</a:t>
            </a:r>
            <a:endParaRPr lang="zh-CN" altLang="en-US" smtClean="0"/>
          </a:p>
        </p:txBody>
      </p:sp>
      <p:sp>
        <p:nvSpPr>
          <p:cNvPr id="10" name="文本占位符 9"/>
          <p:cNvSpPr>
            <a:spLocks noGrp="1"/>
          </p:cNvSpPr>
          <p:nvPr>
            <p:ph type="body" idx="14" hasCustomPrompt="1"/>
            <p:custDataLst>
              <p:tags r:id="rId9"/>
            </p:custDataLst>
          </p:nvPr>
        </p:nvSpPr>
        <p:spPr>
          <a:xfrm>
            <a:off x="7023104" y="490941"/>
            <a:ext cx="3308354" cy="2868116"/>
          </a:xfrm>
          <a:noFill/>
        </p:spPr>
        <p:txBody>
          <a:bodyPr lIns="0" tIns="0" rIns="0" bIns="0" anchor="ctr">
            <a:noAutofit/>
          </a:bodyPr>
          <a:lstStyle>
            <a:lvl1pPr algn="l">
              <a:lnSpc>
                <a:spcPct val="109000"/>
              </a:lnSpc>
              <a:buNone/>
              <a:defRPr sz="13000" b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页-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/Users/wexther/AppData/Local/Temp/figmazip/slide_d1a20a28a214e615\datas\装饰-12001&amp;63147.pn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 r:link="rId4"/>
          <a:stretch>
            <a:fillRect/>
          </a:stretch>
        </p:blipFill>
        <p:spPr>
          <a:xfrm>
            <a:off x="0" y="825500"/>
            <a:ext cx="12191365" cy="228600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3" hasCustomPrompt="1"/>
            <p:custDataLst>
              <p:tags r:id="rId5"/>
            </p:custDataLst>
          </p:nvPr>
        </p:nvSpPr>
        <p:spPr>
          <a:xfrm>
            <a:off x="888998" y="1828800"/>
            <a:ext cx="2260598" cy="761997"/>
          </a:xfrm>
          <a:noFill/>
        </p:spPr>
        <p:txBody>
          <a:bodyPr lIns="0" tIns="0" rIns="0" bIns="0" anchor="t">
            <a:noAutofit/>
          </a:bodyPr>
          <a:lstStyle>
            <a:lvl1pPr algn="l">
              <a:lnSpc>
                <a:spcPct val="114000"/>
              </a:lnSpc>
              <a:buNone/>
              <a:defRPr sz="4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mtClean="0"/>
              <a:t>目录</a:t>
            </a:r>
            <a:endParaRPr lang="zh-CN" altLang="en-US" smtClean="0"/>
          </a:p>
        </p:txBody>
      </p:sp>
      <p:sp>
        <p:nvSpPr>
          <p:cNvPr id="7" name="副标题 6"/>
          <p:cNvSpPr>
            <a:spLocks noGrp="1"/>
          </p:cNvSpPr>
          <p:nvPr>
            <p:ph type="subTitle" idx="14" hasCustomPrompt="1"/>
            <p:custDataLst>
              <p:tags r:id="rId6"/>
            </p:custDataLst>
          </p:nvPr>
        </p:nvSpPr>
        <p:spPr>
          <a:xfrm>
            <a:off x="888998" y="1358899"/>
            <a:ext cx="2197102" cy="457200"/>
          </a:xfrm>
          <a:noFill/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25000"/>
              </a:lnSpc>
              <a:buNone/>
              <a:defRPr sz="2400" b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CONTENTS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结束页-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/Users/wexther/AppData/Local/Temp/figmazip/slide_2356a4041b96e297\datas\装饰-12001&amp;63009.pn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 r:link="rId4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6" name="任意多边形 5"/>
          <p:cNvSpPr/>
          <p:nvPr userDrawn="1">
            <p:custDataLst>
              <p:tags r:id="rId5"/>
            </p:custDataLst>
          </p:nvPr>
        </p:nvSpPr>
        <p:spPr>
          <a:xfrm>
            <a:off x="0" y="2692396"/>
            <a:ext cx="12191365" cy="4165600"/>
          </a:xfrm>
          <a:custGeom>
            <a:avLst/>
            <a:gdLst>
              <a:gd name="connisteX0" fmla="*/ 0 w 12191996"/>
              <a:gd name="connsiteY0" fmla="*/ 0 h 4165604"/>
              <a:gd name="connisteX1" fmla="*/ 0 w 12191996"/>
              <a:gd name="connsiteY1" fmla="*/ 4165604 h 4165604"/>
              <a:gd name="connisteX2" fmla="*/ 12191996 w 12191996"/>
              <a:gd name="connsiteY2" fmla="*/ 4165604 h 4165604"/>
              <a:gd name="connisteX3" fmla="*/ 12191996 w 12191996"/>
              <a:gd name="connsiteY3" fmla="*/ 0 h 4165604"/>
              <a:gd name="connisteX4" fmla="*/ 0 w 12191996"/>
              <a:gd name="connsiteY4" fmla="*/ 0 h 416560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12191997" h="4165604">
                <a:moveTo>
                  <a:pt x="0" y="0"/>
                </a:moveTo>
                <a:lnTo>
                  <a:pt x="0" y="4165604"/>
                </a:lnTo>
                <a:lnTo>
                  <a:pt x="12191997" y="4165604"/>
                </a:lnTo>
                <a:lnTo>
                  <a:pt x="121919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>
            <p:custDataLst>
              <p:tags r:id="rId6"/>
            </p:custDataLst>
          </p:nvPr>
        </p:nvSpPr>
        <p:spPr>
          <a:xfrm>
            <a:off x="888998" y="5295903"/>
            <a:ext cx="5791200" cy="50800"/>
          </a:xfrm>
          <a:prstGeom prst="rect">
            <a:avLst/>
          </a:prstGeom>
          <a:solidFill>
            <a:schemeClr val="bg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7"/>
            </p:custDataLst>
          </p:nvPr>
        </p:nvSpPr>
        <p:spPr>
          <a:xfrm>
            <a:off x="888998" y="3556001"/>
            <a:ext cx="406400" cy="405765"/>
          </a:xfrm>
          <a:prstGeom prst="rect">
            <a:avLst/>
          </a:prstGeom>
          <a:solidFill>
            <a:schemeClr val="bg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3" hasCustomPrompt="1"/>
            <p:custDataLst>
              <p:tags r:id="rId8"/>
            </p:custDataLst>
          </p:nvPr>
        </p:nvSpPr>
        <p:spPr>
          <a:xfrm>
            <a:off x="7061198" y="4356101"/>
            <a:ext cx="4140202" cy="457200"/>
          </a:xfrm>
          <a:noFill/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25000"/>
              </a:lnSpc>
              <a:buNone/>
              <a:defRPr sz="2400" b="0">
                <a:solidFill>
                  <a:schemeClr val="bg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THE END</a:t>
            </a:r>
            <a:endParaRPr lang="zh-CN" altLang="en-US" smtClean="0"/>
          </a:p>
        </p:txBody>
      </p:sp>
      <p:sp>
        <p:nvSpPr>
          <p:cNvPr id="10" name="标题 9"/>
          <p:cNvSpPr>
            <a:spLocks noGrp="1"/>
          </p:cNvSpPr>
          <p:nvPr>
            <p:ph type="ctrTitle" idx="14" hasCustomPrompt="1"/>
            <p:custDataLst>
              <p:tags r:id="rId9"/>
            </p:custDataLst>
          </p:nvPr>
        </p:nvSpPr>
        <p:spPr>
          <a:xfrm>
            <a:off x="6934197" y="4813301"/>
            <a:ext cx="4267203" cy="1015999"/>
          </a:xfrm>
          <a:noFill/>
        </p:spPr>
        <p:txBody>
          <a:bodyPr lIns="0" tIns="0" rIns="0" bIns="0" anchor="t">
            <a:noAutofit/>
          </a:bodyPr>
          <a:lstStyle>
            <a:lvl1pPr algn="r">
              <a:lnSpc>
                <a:spcPct val="104000"/>
              </a:lnSpc>
              <a:buNone/>
              <a:defRPr sz="6400" b="1">
                <a:solidFill>
                  <a:schemeClr val="bg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</a:lstStyle>
          <a:p>
            <a:r>
              <a:rPr lang="zh-CN" altLang="en-US" smtClean="0"/>
              <a:t>谢谢观看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4" Type="http://schemas.openxmlformats.org/officeDocument/2006/relationships/theme" Target="../theme/theme2.xml"/><Relationship Id="rId13" Type="http://schemas.openxmlformats.org/officeDocument/2006/relationships/tags" Target="../tags/tag25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image" Target="../media/image14.png"/><Relationship Id="rId7" Type="http://schemas.openxmlformats.org/officeDocument/2006/relationships/tags" Target="../tags/tag85.xml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image" Target="NULL" TargetMode="External"/><Relationship Id="rId2" Type="http://schemas.openxmlformats.org/officeDocument/2006/relationships/image" Target="../media/image12.png"/><Relationship Id="rId10" Type="http://schemas.openxmlformats.org/officeDocument/2006/relationships/slideLayout" Target="../slideLayouts/slideLayout16.xml"/><Relationship Id="rId1" Type="http://schemas.openxmlformats.org/officeDocument/2006/relationships/tags" Target="../tags/tag8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tags" Target="../tags/tag8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.xml"/><Relationship Id="rId8" Type="http://schemas.openxmlformats.org/officeDocument/2006/relationships/tags" Target="../tags/tag94.xml"/><Relationship Id="rId7" Type="http://schemas.openxmlformats.org/officeDocument/2006/relationships/image" Target="../media/image16.png"/><Relationship Id="rId6" Type="http://schemas.openxmlformats.org/officeDocument/2006/relationships/tags" Target="../tags/tag93.xml"/><Relationship Id="rId5" Type="http://schemas.openxmlformats.org/officeDocument/2006/relationships/tags" Target="../tags/tag92.xml"/><Relationship Id="rId4" Type="http://schemas.openxmlformats.org/officeDocument/2006/relationships/tags" Target="../tags/tag91.xml"/><Relationship Id="rId3" Type="http://schemas.openxmlformats.org/officeDocument/2006/relationships/image" Target="NULL" TargetMode="External"/><Relationship Id="rId2" Type="http://schemas.openxmlformats.org/officeDocument/2006/relationships/image" Target="../media/image15.png"/><Relationship Id="rId10" Type="http://schemas.openxmlformats.org/officeDocument/2006/relationships/notesSlide" Target="../notesSlides/notesSlide8.xml"/><Relationship Id="rId1" Type="http://schemas.openxmlformats.org/officeDocument/2006/relationships/tags" Target="../tags/tag90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9.svg"/><Relationship Id="rId8" Type="http://schemas.openxmlformats.org/officeDocument/2006/relationships/image" Target="../media/image18.png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8" Type="http://schemas.openxmlformats.org/officeDocument/2006/relationships/slideLayout" Target="../slideLayouts/slideLayout16.xml"/><Relationship Id="rId17" Type="http://schemas.openxmlformats.org/officeDocument/2006/relationships/tags" Target="../tags/tag105.xml"/><Relationship Id="rId16" Type="http://schemas.openxmlformats.org/officeDocument/2006/relationships/image" Target="../media/image21.svg"/><Relationship Id="rId15" Type="http://schemas.openxmlformats.org/officeDocument/2006/relationships/image" Target="../media/image20.png"/><Relationship Id="rId14" Type="http://schemas.openxmlformats.org/officeDocument/2006/relationships/tags" Target="../tags/tag104.xml"/><Relationship Id="rId13" Type="http://schemas.openxmlformats.org/officeDocument/2006/relationships/tags" Target="../tags/tag103.xml"/><Relationship Id="rId12" Type="http://schemas.openxmlformats.org/officeDocument/2006/relationships/tags" Target="../tags/tag102.xml"/><Relationship Id="rId11" Type="http://schemas.openxmlformats.org/officeDocument/2006/relationships/tags" Target="../tags/tag101.xml"/><Relationship Id="rId10" Type="http://schemas.openxmlformats.org/officeDocument/2006/relationships/image" Target="NULL" TargetMode="Externa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image" Target="NULL" TargetMode="External"/><Relationship Id="rId2" Type="http://schemas.openxmlformats.org/officeDocument/2006/relationships/image" Target="../media/image15.png"/><Relationship Id="rId13" Type="http://schemas.openxmlformats.org/officeDocument/2006/relationships/notesSlide" Target="../notesSlides/notesSlide9.xml"/><Relationship Id="rId12" Type="http://schemas.openxmlformats.org/officeDocument/2006/relationships/slideLayout" Target="../slideLayouts/slideLayout16.xml"/><Relationship Id="rId11" Type="http://schemas.openxmlformats.org/officeDocument/2006/relationships/tags" Target="../tags/tag113.xml"/><Relationship Id="rId10" Type="http://schemas.openxmlformats.org/officeDocument/2006/relationships/image" Target="../media/image22.png"/><Relationship Id="rId1" Type="http://schemas.openxmlformats.org/officeDocument/2006/relationships/tags" Target="../tags/tag106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20.xml"/><Relationship Id="rId8" Type="http://schemas.openxmlformats.org/officeDocument/2006/relationships/tags" Target="../tags/tag119.xml"/><Relationship Id="rId7" Type="http://schemas.openxmlformats.org/officeDocument/2006/relationships/tags" Target="../tags/tag118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image" Target="NULL" TargetMode="External"/><Relationship Id="rId2" Type="http://schemas.openxmlformats.org/officeDocument/2006/relationships/image" Target="../media/image12.png"/><Relationship Id="rId13" Type="http://schemas.openxmlformats.org/officeDocument/2006/relationships/notesSlide" Target="../notesSlides/notesSlide10.xml"/><Relationship Id="rId12" Type="http://schemas.openxmlformats.org/officeDocument/2006/relationships/slideLayout" Target="../slideLayouts/slideLayout16.xml"/><Relationship Id="rId11" Type="http://schemas.openxmlformats.org/officeDocument/2006/relationships/tags" Target="../tags/tag121.xml"/><Relationship Id="rId10" Type="http://schemas.openxmlformats.org/officeDocument/2006/relationships/image" Target="../media/image23.png"/><Relationship Id="rId1" Type="http://schemas.openxmlformats.org/officeDocument/2006/relationships/tags" Target="../tags/tag114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1.xml"/><Relationship Id="rId8" Type="http://schemas.openxmlformats.org/officeDocument/2006/relationships/slideLayout" Target="../slideLayouts/slideLayout16.xml"/><Relationship Id="rId7" Type="http://schemas.openxmlformats.org/officeDocument/2006/relationships/tags" Target="../tags/tag125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.xml"/><Relationship Id="rId8" Type="http://schemas.openxmlformats.org/officeDocument/2006/relationships/tags" Target="../tags/tag132.xml"/><Relationship Id="rId7" Type="http://schemas.openxmlformats.org/officeDocument/2006/relationships/image" Target="../media/image27.png"/><Relationship Id="rId6" Type="http://schemas.openxmlformats.org/officeDocument/2006/relationships/tags" Target="../tags/tag131.xml"/><Relationship Id="rId5" Type="http://schemas.openxmlformats.org/officeDocument/2006/relationships/tags" Target="../tags/tag130.xml"/><Relationship Id="rId4" Type="http://schemas.openxmlformats.org/officeDocument/2006/relationships/tags" Target="../tags/tag129.xml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0" Type="http://schemas.openxmlformats.org/officeDocument/2006/relationships/notesSlide" Target="../notesSlides/notesSlide12.xml"/><Relationship Id="rId1" Type="http://schemas.openxmlformats.org/officeDocument/2006/relationships/tags" Target="../tags/tag126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35.xml"/><Relationship Id="rId2" Type="http://schemas.openxmlformats.org/officeDocument/2006/relationships/tags" Target="../tags/tag134.xml"/><Relationship Id="rId1" Type="http://schemas.openxmlformats.org/officeDocument/2006/relationships/tags" Target="../tags/tag133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6.xml"/><Relationship Id="rId4" Type="http://schemas.openxmlformats.org/officeDocument/2006/relationships/tags" Target="../tags/tag137.xml"/><Relationship Id="rId3" Type="http://schemas.openxmlformats.org/officeDocument/2006/relationships/image" Target="NULL" TargetMode="External"/><Relationship Id="rId2" Type="http://schemas.openxmlformats.org/officeDocument/2006/relationships/image" Target="../media/image28.png"/><Relationship Id="rId1" Type="http://schemas.openxmlformats.org/officeDocument/2006/relationships/tags" Target="../tags/tag13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7" Type="http://schemas.openxmlformats.org/officeDocument/2006/relationships/slideLayout" Target="../slideLayouts/slideLayout21.xml"/><Relationship Id="rId16" Type="http://schemas.openxmlformats.org/officeDocument/2006/relationships/tags" Target="../tags/tag45.xml"/><Relationship Id="rId15" Type="http://schemas.openxmlformats.org/officeDocument/2006/relationships/tags" Target="../tags/tag44.xml"/><Relationship Id="rId14" Type="http://schemas.openxmlformats.org/officeDocument/2006/relationships/tags" Target="../tags/tag43.xml"/><Relationship Id="rId13" Type="http://schemas.openxmlformats.org/officeDocument/2006/relationships/tags" Target="../tags/tag42.xml"/><Relationship Id="rId12" Type="http://schemas.openxmlformats.org/officeDocument/2006/relationships/tags" Target="../tags/tag41.xml"/><Relationship Id="rId11" Type="http://schemas.openxmlformats.org/officeDocument/2006/relationships/tags" Target="../tags/tag40.xml"/><Relationship Id="rId10" Type="http://schemas.openxmlformats.org/officeDocument/2006/relationships/tags" Target="../tags/tag39.xml"/><Relationship Id="rId1" Type="http://schemas.openxmlformats.org/officeDocument/2006/relationships/tags" Target="../tags/tag30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30.png"/><Relationship Id="rId8" Type="http://schemas.openxmlformats.org/officeDocument/2006/relationships/image" Target="../media/image29.jpeg"/><Relationship Id="rId7" Type="http://schemas.openxmlformats.org/officeDocument/2006/relationships/tags" Target="../tags/tag142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image" Target="NULL" TargetMode="External"/><Relationship Id="rId25" Type="http://schemas.openxmlformats.org/officeDocument/2006/relationships/notesSlide" Target="../notesSlides/notesSlide14.xml"/><Relationship Id="rId24" Type="http://schemas.openxmlformats.org/officeDocument/2006/relationships/slideLayout" Target="../slideLayouts/slideLayout16.xml"/><Relationship Id="rId23" Type="http://schemas.openxmlformats.org/officeDocument/2006/relationships/tags" Target="../tags/tag154.xml"/><Relationship Id="rId22" Type="http://schemas.openxmlformats.org/officeDocument/2006/relationships/tags" Target="../tags/tag153.xml"/><Relationship Id="rId21" Type="http://schemas.openxmlformats.org/officeDocument/2006/relationships/tags" Target="../tags/tag152.xml"/><Relationship Id="rId20" Type="http://schemas.openxmlformats.org/officeDocument/2006/relationships/tags" Target="../tags/tag151.xml"/><Relationship Id="rId2" Type="http://schemas.openxmlformats.org/officeDocument/2006/relationships/image" Target="../media/image15.png"/><Relationship Id="rId19" Type="http://schemas.openxmlformats.org/officeDocument/2006/relationships/tags" Target="../tags/tag150.xml"/><Relationship Id="rId18" Type="http://schemas.openxmlformats.org/officeDocument/2006/relationships/tags" Target="../tags/tag149.xml"/><Relationship Id="rId17" Type="http://schemas.openxmlformats.org/officeDocument/2006/relationships/image" Target="../media/image32.jpeg"/><Relationship Id="rId16" Type="http://schemas.openxmlformats.org/officeDocument/2006/relationships/tags" Target="../tags/tag148.xml"/><Relationship Id="rId15" Type="http://schemas.openxmlformats.org/officeDocument/2006/relationships/image" Target="../media/image31.jpeg"/><Relationship Id="rId14" Type="http://schemas.openxmlformats.org/officeDocument/2006/relationships/tags" Target="../tags/tag147.xml"/><Relationship Id="rId13" Type="http://schemas.openxmlformats.org/officeDocument/2006/relationships/tags" Target="../tags/tag146.xml"/><Relationship Id="rId12" Type="http://schemas.openxmlformats.org/officeDocument/2006/relationships/tags" Target="../tags/tag145.xml"/><Relationship Id="rId11" Type="http://schemas.openxmlformats.org/officeDocument/2006/relationships/tags" Target="../tags/tag144.xml"/><Relationship Id="rId10" Type="http://schemas.openxmlformats.org/officeDocument/2006/relationships/tags" Target="../tags/tag143.xml"/><Relationship Id="rId1" Type="http://schemas.openxmlformats.org/officeDocument/2006/relationships/tags" Target="../tags/tag138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161.xml"/><Relationship Id="rId8" Type="http://schemas.openxmlformats.org/officeDocument/2006/relationships/tags" Target="../tags/tag160.xml"/><Relationship Id="rId7" Type="http://schemas.openxmlformats.org/officeDocument/2006/relationships/tags" Target="../tags/tag159.xml"/><Relationship Id="rId6" Type="http://schemas.openxmlformats.org/officeDocument/2006/relationships/tags" Target="../tags/tag158.xml"/><Relationship Id="rId5" Type="http://schemas.openxmlformats.org/officeDocument/2006/relationships/tags" Target="../tags/tag157.xml"/><Relationship Id="rId4" Type="http://schemas.openxmlformats.org/officeDocument/2006/relationships/image" Target="NULL" TargetMode="External"/><Relationship Id="rId3" Type="http://schemas.openxmlformats.org/officeDocument/2006/relationships/image" Target="../media/image33.png"/><Relationship Id="rId2" Type="http://schemas.openxmlformats.org/officeDocument/2006/relationships/tags" Target="../tags/tag156.xml"/><Relationship Id="rId12" Type="http://schemas.openxmlformats.org/officeDocument/2006/relationships/slideLayout" Target="../slideLayouts/slideLayout16.xml"/><Relationship Id="rId11" Type="http://schemas.openxmlformats.org/officeDocument/2006/relationships/tags" Target="../tags/tag163.xml"/><Relationship Id="rId10" Type="http://schemas.openxmlformats.org/officeDocument/2006/relationships/tags" Target="../tags/tag162.xml"/><Relationship Id="rId1" Type="http://schemas.openxmlformats.org/officeDocument/2006/relationships/tags" Target="../tags/tag155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tags" Target="../tags/tag164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171.xml"/><Relationship Id="rId8" Type="http://schemas.openxmlformats.org/officeDocument/2006/relationships/image" Target="../media/image30.png"/><Relationship Id="rId7" Type="http://schemas.openxmlformats.org/officeDocument/2006/relationships/image" Target="../media/image34.jpeg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image" Target="NULL" TargetMode="External"/><Relationship Id="rId3" Type="http://schemas.openxmlformats.org/officeDocument/2006/relationships/image" Target="../media/image15.png"/><Relationship Id="rId22" Type="http://schemas.openxmlformats.org/officeDocument/2006/relationships/slideLayout" Target="../slideLayouts/slideLayout16.xml"/><Relationship Id="rId21" Type="http://schemas.openxmlformats.org/officeDocument/2006/relationships/tags" Target="../tags/tag181.xml"/><Relationship Id="rId20" Type="http://schemas.openxmlformats.org/officeDocument/2006/relationships/tags" Target="../tags/tag180.xml"/><Relationship Id="rId2" Type="http://schemas.openxmlformats.org/officeDocument/2006/relationships/tags" Target="../tags/tag168.xml"/><Relationship Id="rId19" Type="http://schemas.openxmlformats.org/officeDocument/2006/relationships/tags" Target="../tags/tag179.xml"/><Relationship Id="rId18" Type="http://schemas.openxmlformats.org/officeDocument/2006/relationships/tags" Target="../tags/tag178.xml"/><Relationship Id="rId17" Type="http://schemas.openxmlformats.org/officeDocument/2006/relationships/tags" Target="../tags/tag177.xml"/><Relationship Id="rId16" Type="http://schemas.openxmlformats.org/officeDocument/2006/relationships/image" Target="../media/image36.jpeg"/><Relationship Id="rId15" Type="http://schemas.openxmlformats.org/officeDocument/2006/relationships/tags" Target="../tags/tag176.xml"/><Relationship Id="rId14" Type="http://schemas.openxmlformats.org/officeDocument/2006/relationships/tags" Target="../tags/tag175.xml"/><Relationship Id="rId13" Type="http://schemas.openxmlformats.org/officeDocument/2006/relationships/tags" Target="../tags/tag174.xml"/><Relationship Id="rId12" Type="http://schemas.openxmlformats.org/officeDocument/2006/relationships/tags" Target="../tags/tag173.xml"/><Relationship Id="rId11" Type="http://schemas.openxmlformats.org/officeDocument/2006/relationships/image" Target="../media/image35.jpeg"/><Relationship Id="rId10" Type="http://schemas.openxmlformats.org/officeDocument/2006/relationships/tags" Target="../tags/tag172.xml"/><Relationship Id="rId1" Type="http://schemas.openxmlformats.org/officeDocument/2006/relationships/tags" Target="../tags/tag16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7" Type="http://schemas.openxmlformats.org/officeDocument/2006/relationships/tags" Target="../tags/tag185.xml"/><Relationship Id="rId6" Type="http://schemas.openxmlformats.org/officeDocument/2006/relationships/image" Target="../media/image37.png"/><Relationship Id="rId5" Type="http://schemas.openxmlformats.org/officeDocument/2006/relationships/tags" Target="../tags/tag184.xml"/><Relationship Id="rId4" Type="http://schemas.openxmlformats.org/officeDocument/2006/relationships/tags" Target="../tags/tag183.xml"/><Relationship Id="rId3" Type="http://schemas.openxmlformats.org/officeDocument/2006/relationships/image" Target="NULL" TargetMode="External"/><Relationship Id="rId2" Type="http://schemas.openxmlformats.org/officeDocument/2006/relationships/image" Target="../media/image9.png"/><Relationship Id="rId1" Type="http://schemas.openxmlformats.org/officeDocument/2006/relationships/tags" Target="../tags/tag182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192.xml"/><Relationship Id="rId8" Type="http://schemas.openxmlformats.org/officeDocument/2006/relationships/image" Target="../media/image39.png"/><Relationship Id="rId7" Type="http://schemas.openxmlformats.org/officeDocument/2006/relationships/image" Target="../media/image38.png"/><Relationship Id="rId6" Type="http://schemas.openxmlformats.org/officeDocument/2006/relationships/tags" Target="../tags/tag191.xml"/><Relationship Id="rId5" Type="http://schemas.openxmlformats.org/officeDocument/2006/relationships/tags" Target="../tags/tag190.xml"/><Relationship Id="rId4" Type="http://schemas.openxmlformats.org/officeDocument/2006/relationships/tags" Target="../tags/tag189.xml"/><Relationship Id="rId3" Type="http://schemas.openxmlformats.org/officeDocument/2006/relationships/tags" Target="../tags/tag188.xml"/><Relationship Id="rId2" Type="http://schemas.openxmlformats.org/officeDocument/2006/relationships/tags" Target="../tags/tag187.xml"/><Relationship Id="rId11" Type="http://schemas.openxmlformats.org/officeDocument/2006/relationships/notesSlide" Target="../notesSlides/notesSlide15.xml"/><Relationship Id="rId10" Type="http://schemas.openxmlformats.org/officeDocument/2006/relationships/slideLayout" Target="../slideLayouts/slideLayout16.xml"/><Relationship Id="rId1" Type="http://schemas.openxmlformats.org/officeDocument/2006/relationships/tags" Target="../tags/tag186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195.xml"/><Relationship Id="rId2" Type="http://schemas.openxmlformats.org/officeDocument/2006/relationships/tags" Target="../tags/tag194.xml"/><Relationship Id="rId1" Type="http://schemas.openxmlformats.org/officeDocument/2006/relationships/tags" Target="../tags/tag193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6.xml"/><Relationship Id="rId5" Type="http://schemas.openxmlformats.org/officeDocument/2006/relationships/tags" Target="../tags/tag49.xml"/><Relationship Id="rId4" Type="http://schemas.openxmlformats.org/officeDocument/2006/relationships/image" Target="../media/image5.png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ags" Target="../tags/tag46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.xml"/><Relationship Id="rId8" Type="http://schemas.openxmlformats.org/officeDocument/2006/relationships/tags" Target="../tags/tag57.xml"/><Relationship Id="rId7" Type="http://schemas.openxmlformats.org/officeDocument/2006/relationships/image" Target="../media/image7.png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image" Target="NULL" TargetMode="External"/><Relationship Id="rId2" Type="http://schemas.openxmlformats.org/officeDocument/2006/relationships/image" Target="../media/image6.png"/><Relationship Id="rId10" Type="http://schemas.openxmlformats.org/officeDocument/2006/relationships/notesSlide" Target="../notesSlides/notesSlide3.xml"/><Relationship Id="rId1" Type="http://schemas.openxmlformats.org/officeDocument/2006/relationships/tags" Target="../tags/tag5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16.xml"/><Relationship Id="rId6" Type="http://schemas.openxmlformats.org/officeDocument/2006/relationships/tags" Target="../tags/tag62.xml"/><Relationship Id="rId5" Type="http://schemas.openxmlformats.org/officeDocument/2006/relationships/image" Target="../media/image8.png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.xml"/><Relationship Id="rId8" Type="http://schemas.openxmlformats.org/officeDocument/2006/relationships/tags" Target="../tags/tag67.xml"/><Relationship Id="rId7" Type="http://schemas.openxmlformats.org/officeDocument/2006/relationships/image" Target="../media/image10.png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image" Target="NULL" TargetMode="External"/><Relationship Id="rId2" Type="http://schemas.openxmlformats.org/officeDocument/2006/relationships/image" Target="../media/image9.png"/><Relationship Id="rId10" Type="http://schemas.openxmlformats.org/officeDocument/2006/relationships/notesSlide" Target="../notesSlides/notesSlide5.xml"/><Relationship Id="rId1" Type="http://schemas.openxmlformats.org/officeDocument/2006/relationships/tags" Target="../tags/tag63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.xml"/><Relationship Id="rId8" Type="http://schemas.openxmlformats.org/officeDocument/2006/relationships/tags" Target="../tags/tag74.xml"/><Relationship Id="rId7" Type="http://schemas.openxmlformats.org/officeDocument/2006/relationships/image" Target="../media/image11.png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0" Type="http://schemas.openxmlformats.org/officeDocument/2006/relationships/notesSlide" Target="../notesSlides/notesSlide6.xml"/><Relationship Id="rId1" Type="http://schemas.openxmlformats.org/officeDocument/2006/relationships/tags" Target="../tags/tag68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80.xml"/><Relationship Id="rId8" Type="http://schemas.openxmlformats.org/officeDocument/2006/relationships/image" Target="../media/image13.png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image" Target="NULL" TargetMode="External"/><Relationship Id="rId2" Type="http://schemas.openxmlformats.org/officeDocument/2006/relationships/image" Target="../media/image12.png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16.xml"/><Relationship Id="rId1" Type="http://schemas.openxmlformats.org/officeDocument/2006/relationships/tags" Target="../tags/tag7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rust </a:t>
            </a:r>
            <a:r>
              <a:rPr lang="zh-CN" altLang="en-US"/>
              <a:t>数据库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4"/>
            <p:custDataLst>
              <p:tags r:id="rId2"/>
            </p:custDataLst>
          </p:nvPr>
        </p:nvSpPr>
        <p:spPr/>
        <p:txBody>
          <a:bodyPr/>
          <a:p>
            <a:r>
              <a:rPr lang="en-US" altLang="en-US"/>
              <a:t>2025/06/05</a:t>
            </a:r>
            <a:endParaRPr lang="en-US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5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汇报人：王昕浩</a:t>
            </a:r>
            <a:r>
              <a:rPr lang="en-US" altLang="zh-CN"/>
              <a:t> </a:t>
            </a:r>
            <a:r>
              <a:rPr lang="zh-CN" altLang="en-US"/>
              <a:t>李嘉洲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C:/Users/wexther/AppData/Local/Temp/figmazip/slide_dfd13c17e2ad354c\datas\装饰-12001&amp;521308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r:link="rId3"/>
          <a:stretch>
            <a:fillRect/>
          </a:stretch>
        </p:blipFill>
        <p:spPr>
          <a:xfrm>
            <a:off x="10362565" y="0"/>
            <a:ext cx="18288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9603" y="609603"/>
            <a:ext cx="92837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en-US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helper</a:t>
            </a:r>
            <a:endParaRPr lang="en-US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52450" y="4972050"/>
            <a:ext cx="4480560" cy="812800"/>
            <a:chOff x="960" y="2880"/>
            <a:chExt cx="14520" cy="1280"/>
          </a:xfrm>
        </p:grpSpPr>
        <p:sp>
          <p:nvSpPr>
            <p:cNvPr id="4" name="任意多边形 3"/>
            <p:cNvSpPr/>
            <p:nvPr>
              <p:custDataLst>
                <p:tags r:id="rId5"/>
              </p:custDataLst>
            </p:nvPr>
          </p:nvSpPr>
          <p:spPr>
            <a:xfrm>
              <a:off x="960" y="2880"/>
              <a:ext cx="80" cy="1280"/>
            </a:xfrm>
            <a:custGeom>
              <a:avLst/>
              <a:gdLst>
                <a:gd name="connisteX0" fmla="*/ 0 w 50804"/>
                <a:gd name="connsiteY0" fmla="*/ 25402 h 812801"/>
                <a:gd name="connisteX1" fmla="*/ 25402 w 50804"/>
                <a:gd name="connsiteY1" fmla="*/ 0 h 812801"/>
                <a:gd name="connisteX2" fmla="*/ 25402 w 50804"/>
                <a:gd name="connsiteY2" fmla="*/ 0 h 812801"/>
                <a:gd name="connisteX3" fmla="*/ 50804 w 50804"/>
                <a:gd name="connsiteY3" fmla="*/ 25402 h 812801"/>
                <a:gd name="connisteX4" fmla="*/ 50804 w 50804"/>
                <a:gd name="connsiteY4" fmla="*/ 787398 h 812801"/>
                <a:gd name="connisteX5" fmla="*/ 25402 w 50804"/>
                <a:gd name="connsiteY5" fmla="*/ 812801 h 812801"/>
                <a:gd name="connisteX6" fmla="*/ 25402 w 50804"/>
                <a:gd name="connsiteY6" fmla="*/ 812801 h 812801"/>
                <a:gd name="connisteX7" fmla="*/ 0 w 50804"/>
                <a:gd name="connsiteY7" fmla="*/ 787398 h 812801"/>
                <a:gd name="connisteX8" fmla="*/ 0 w 50804"/>
                <a:gd name="connsiteY8" fmla="*/ 25402 h 812801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812801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787399"/>
                  </a:lnTo>
                  <a:cubicBezTo>
                    <a:pt x="50804" y="801426"/>
                    <a:pt x="39429" y="812801"/>
                    <a:pt x="25402" y="812801"/>
                  </a:cubicBezTo>
                  <a:lnTo>
                    <a:pt x="25402" y="812801"/>
                  </a:lnTo>
                  <a:cubicBezTo>
                    <a:pt x="11375" y="812801"/>
                    <a:pt x="0" y="801426"/>
                    <a:pt x="0" y="787399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>
              <p:custDataLst>
                <p:tags r:id="rId6"/>
              </p:custDataLst>
            </p:nvPr>
          </p:nvSpPr>
          <p:spPr>
            <a:xfrm>
              <a:off x="1200" y="2880"/>
              <a:ext cx="1428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命令行程序的补全和高亮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6" name="文本框 5"/>
            <p:cNvSpPr txBox="1"/>
            <p:nvPr>
              <p:custDataLst>
                <p:tags r:id="rId7"/>
              </p:custDataLst>
            </p:nvPr>
          </p:nvSpPr>
          <p:spPr>
            <a:xfrm>
              <a:off x="1200" y="3680"/>
              <a:ext cx="14240" cy="4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en-US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helper 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模块提供命令行程序补全和高亮功能。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49420" y="812800"/>
            <a:ext cx="7107555" cy="431292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rust </a:t>
            </a:r>
            <a:r>
              <a:rPr lang="zh-CN" altLang="en-US"/>
              <a:t>特性使用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4"/>
            <p:custDataLst>
              <p:tags r:id="rId2"/>
            </p:custDataLst>
          </p:nvPr>
        </p:nvSpPr>
        <p:spPr/>
        <p:txBody>
          <a:bodyPr/>
          <a:p>
            <a:r>
              <a:rPr lang="en-US" altLang="en-US"/>
              <a:t>02</a:t>
            </a:r>
            <a:endParaRPr lang="en-US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C:/Users/wexther/AppData/Local/Temp/figmazip/slide_e3e06a899f318899\datas\装饰-12001&amp;510182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r:link="rId3"/>
          <a:stretch>
            <a:fillRect/>
          </a:stretch>
        </p:blipFill>
        <p:spPr>
          <a:xfrm>
            <a:off x="0" y="0"/>
            <a:ext cx="18288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103123" y="4165604"/>
            <a:ext cx="92837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所有权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103120" y="5384800"/>
            <a:ext cx="9220200" cy="1174115"/>
            <a:chOff x="3840" y="8480"/>
            <a:chExt cx="14520" cy="1849"/>
          </a:xfrm>
        </p:grpSpPr>
        <p:sp>
          <p:nvSpPr>
            <p:cNvPr id="7" name="文本框 6"/>
            <p:cNvSpPr txBox="1"/>
            <p:nvPr>
              <p:custDataLst>
                <p:tags r:id="rId5"/>
              </p:custDataLst>
            </p:nvPr>
          </p:nvSpPr>
          <p:spPr>
            <a:xfrm>
              <a:off x="3840" y="8480"/>
              <a:ext cx="1452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以</a:t>
              </a:r>
              <a:r>
                <a:rPr lang="en-US" altLang="zh-CN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Page </a:t>
              </a: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举例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6"/>
              </p:custDataLst>
            </p:nvPr>
          </p:nvSpPr>
          <p:spPr>
            <a:xfrm>
              <a:off x="3840" y="9360"/>
              <a:ext cx="14480" cy="96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p>
              <a:pPr algn="l">
                <a:lnSpc>
                  <a:spcPct val="125000"/>
                </a:lnSpc>
              </a:pPr>
              <a:r>
                <a:rPr lang="en-US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RawRecord 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所有权归属于</a:t>
              </a:r>
              <a:r>
                <a:rPr lang="en-US" altLang="zh-CN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 Page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。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其方法均只能获取相关引用（甚至无法获取可变引用，因为可变引用可能导致记录的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破坏）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7530" y="443230"/>
            <a:ext cx="7082790" cy="485394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770" y="3547745"/>
            <a:ext cx="5902960" cy="297688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39752" y="609603"/>
            <a:ext cx="111125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生命周期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3852545" y="609600"/>
            <a:ext cx="7437755" cy="2985770"/>
            <a:chOff x="880" y="2356"/>
            <a:chExt cx="17440" cy="7000"/>
          </a:xfrm>
        </p:grpSpPr>
        <p:sp>
          <p:nvSpPr>
            <p:cNvPr id="3" name="任意多边形 2"/>
            <p:cNvSpPr/>
            <p:nvPr>
              <p:custDataLst>
                <p:tags r:id="rId3"/>
              </p:custDataLst>
            </p:nvPr>
          </p:nvSpPr>
          <p:spPr>
            <a:xfrm>
              <a:off x="6820" y="3076"/>
              <a:ext cx="5560" cy="5560"/>
            </a:xfrm>
            <a:custGeom>
              <a:avLst/>
              <a:gdLst>
                <a:gd name="connisteX0" fmla="*/ 1765304 w 3530598"/>
                <a:gd name="connsiteY0" fmla="*/ 25402 h 3530598"/>
                <a:gd name="connisteX1" fmla="*/ 25402 w 3530598"/>
                <a:gd name="connsiteY1" fmla="*/ 1765304 h 3530598"/>
                <a:gd name="connisteX2" fmla="*/ 1765304 w 3530598"/>
                <a:gd name="connsiteY2" fmla="*/ 3505196 h 3530598"/>
                <a:gd name="connisteX3" fmla="*/ 3505196 w 3530598"/>
                <a:gd name="connsiteY3" fmla="*/ 1765304 h 3530598"/>
                <a:gd name="connisteX4" fmla="*/ 1765304 w 3530598"/>
                <a:gd name="connsiteY4" fmla="*/ 25402 h 3530598"/>
                <a:gd name="connisteX5" fmla="*/ 0 w 3530598"/>
                <a:gd name="connsiteY5" fmla="*/ 1765304 h 3530598"/>
                <a:gd name="connisteX6" fmla="*/ 1765304 w 3530598"/>
                <a:gd name="connsiteY6" fmla="*/ 0 h 3530598"/>
                <a:gd name="connisteX7" fmla="*/ 3530598 w 3530598"/>
                <a:gd name="connsiteY7" fmla="*/ 1765304 h 3530598"/>
                <a:gd name="connisteX8" fmla="*/ 1765304 w 3530598"/>
                <a:gd name="connsiteY8" fmla="*/ 3530598 h 3530598"/>
                <a:gd name="connisteX9" fmla="*/ 0 w 3530598"/>
                <a:gd name="connsiteY9" fmla="*/ 1765304 h 3530598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</a:cxnLst>
              <a:pathLst>
                <a:path w="3530599" h="3530599">
                  <a:moveTo>
                    <a:pt x="1765304" y="25402"/>
                  </a:moveTo>
                  <a:cubicBezTo>
                    <a:pt x="804379" y="25402"/>
                    <a:pt x="25402" y="804379"/>
                    <a:pt x="25402" y="1765304"/>
                  </a:cubicBezTo>
                  <a:cubicBezTo>
                    <a:pt x="25402" y="2726220"/>
                    <a:pt x="804379" y="3505197"/>
                    <a:pt x="1765304" y="3505197"/>
                  </a:cubicBezTo>
                  <a:cubicBezTo>
                    <a:pt x="2726220" y="3505197"/>
                    <a:pt x="3505197" y="2726220"/>
                    <a:pt x="3505197" y="1765304"/>
                  </a:cubicBezTo>
                  <a:cubicBezTo>
                    <a:pt x="3505197" y="804379"/>
                    <a:pt x="2726220" y="25402"/>
                    <a:pt x="1765304" y="25402"/>
                  </a:cubicBezTo>
                  <a:moveTo>
                    <a:pt x="0" y="1765304"/>
                  </a:moveTo>
                  <a:cubicBezTo>
                    <a:pt x="0" y="790352"/>
                    <a:pt x="790352" y="0"/>
                    <a:pt x="1765304" y="0"/>
                  </a:cubicBezTo>
                  <a:cubicBezTo>
                    <a:pt x="2740256" y="0"/>
                    <a:pt x="3530599" y="790352"/>
                    <a:pt x="3530599" y="1765304"/>
                  </a:cubicBezTo>
                  <a:cubicBezTo>
                    <a:pt x="3530599" y="2740256"/>
                    <a:pt x="2740256" y="3530599"/>
                    <a:pt x="1765304" y="3530599"/>
                  </a:cubicBezTo>
                  <a:cubicBezTo>
                    <a:pt x="790352" y="3530599"/>
                    <a:pt x="0" y="2740256"/>
                    <a:pt x="0" y="1765304"/>
                  </a:cubicBezTo>
                </a:path>
              </a:pathLst>
            </a:custGeom>
            <a:solidFill>
              <a:schemeClr val="accent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任意多边形 3"/>
            <p:cNvSpPr/>
            <p:nvPr>
              <p:custDataLst>
                <p:tags r:id="rId4"/>
              </p:custDataLst>
            </p:nvPr>
          </p:nvSpPr>
          <p:spPr>
            <a:xfrm>
              <a:off x="6100" y="2356"/>
              <a:ext cx="7000" cy="7000"/>
            </a:xfrm>
            <a:custGeom>
              <a:avLst/>
              <a:gdLst>
                <a:gd name="connisteX0" fmla="*/ 2222504 w 4444998"/>
                <a:gd name="connsiteY0" fmla="*/ 25402 h 4444998"/>
                <a:gd name="connisteX1" fmla="*/ 25402 w 4444998"/>
                <a:gd name="connsiteY1" fmla="*/ 2222504 h 4444998"/>
                <a:gd name="connisteX2" fmla="*/ 2222504 w 4444998"/>
                <a:gd name="connsiteY2" fmla="*/ 4419596 h 4444998"/>
                <a:gd name="connisteX3" fmla="*/ 4419596 w 4444998"/>
                <a:gd name="connsiteY3" fmla="*/ 2222504 h 4444998"/>
                <a:gd name="connisteX4" fmla="*/ 2222504 w 4444998"/>
                <a:gd name="connsiteY4" fmla="*/ 25402 h 4444998"/>
                <a:gd name="connisteX5" fmla="*/ 0 w 4444998"/>
                <a:gd name="connsiteY5" fmla="*/ 2222504 h 4444998"/>
                <a:gd name="connisteX6" fmla="*/ 2222504 w 4444998"/>
                <a:gd name="connsiteY6" fmla="*/ 0 h 4444998"/>
                <a:gd name="connisteX7" fmla="*/ 4444998 w 4444998"/>
                <a:gd name="connsiteY7" fmla="*/ 2222504 h 4444998"/>
                <a:gd name="connisteX8" fmla="*/ 2222504 w 4444998"/>
                <a:gd name="connsiteY8" fmla="*/ 4444998 h 4444998"/>
                <a:gd name="connisteX9" fmla="*/ 0 w 4444998"/>
                <a:gd name="connsiteY9" fmla="*/ 2222504 h 4444998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9" y="connsiteY9"/>
                </a:cxn>
              </a:cxnLst>
              <a:pathLst>
                <a:path w="4444999" h="4444999">
                  <a:moveTo>
                    <a:pt x="2222504" y="25402"/>
                  </a:moveTo>
                  <a:cubicBezTo>
                    <a:pt x="1009077" y="25402"/>
                    <a:pt x="25402" y="1009077"/>
                    <a:pt x="25402" y="2222504"/>
                  </a:cubicBezTo>
                  <a:cubicBezTo>
                    <a:pt x="25402" y="3435922"/>
                    <a:pt x="1009077" y="4419597"/>
                    <a:pt x="2222504" y="4419597"/>
                  </a:cubicBezTo>
                  <a:cubicBezTo>
                    <a:pt x="3435922" y="4419597"/>
                    <a:pt x="4419597" y="3435922"/>
                    <a:pt x="4419597" y="2222504"/>
                  </a:cubicBezTo>
                  <a:cubicBezTo>
                    <a:pt x="4419597" y="1009077"/>
                    <a:pt x="3435922" y="25402"/>
                    <a:pt x="2222504" y="25402"/>
                  </a:cubicBezTo>
                  <a:moveTo>
                    <a:pt x="0" y="2222504"/>
                  </a:moveTo>
                  <a:cubicBezTo>
                    <a:pt x="0" y="995050"/>
                    <a:pt x="995050" y="0"/>
                    <a:pt x="2222504" y="0"/>
                  </a:cubicBezTo>
                  <a:cubicBezTo>
                    <a:pt x="3449958" y="0"/>
                    <a:pt x="4444999" y="995050"/>
                    <a:pt x="4444999" y="2222504"/>
                  </a:cubicBezTo>
                  <a:cubicBezTo>
                    <a:pt x="4444999" y="3449958"/>
                    <a:pt x="3449958" y="4444999"/>
                    <a:pt x="2222504" y="4444999"/>
                  </a:cubicBezTo>
                  <a:cubicBezTo>
                    <a:pt x="995050" y="4444999"/>
                    <a:pt x="0" y="3449958"/>
                    <a:pt x="0" y="2222504"/>
                  </a:cubicBezTo>
                </a:path>
              </a:pathLst>
            </a:custGeom>
            <a:solidFill>
              <a:schemeClr val="accent3">
                <a:alpha val="60000"/>
              </a:schemeClr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880" y="4896"/>
              <a:ext cx="17440" cy="1920"/>
              <a:chOff x="880" y="5380"/>
              <a:chExt cx="17440" cy="1920"/>
            </a:xfrm>
          </p:grpSpPr>
          <p:sp>
            <p:nvSpPr>
              <p:cNvPr id="5" name="文本框 4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7900" y="5700"/>
                <a:ext cx="3400" cy="128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p>
                <a:pPr algn="ctr">
                  <a:lnSpc>
                    <a:spcPct val="111000"/>
                  </a:lnSpc>
                </a:pPr>
                <a:r>
                  <a:rPr lang="en-US" altLang="en-US" sz="2400">
                    <a:solidFill>
                      <a:schemeClr val="tx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executor</a:t>
                </a:r>
                <a:r>
                  <a:rPr lang="zh-CN" altLang="en-US" sz="2400">
                    <a:solidFill>
                      <a:schemeClr val="tx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生命周期管理</a:t>
                </a:r>
                <a:endPara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endParaRPr>
              </a:p>
            </p:txBody>
          </p:sp>
          <p:sp>
            <p:nvSpPr>
              <p:cNvPr id="6" name="任意多边形 5"/>
              <p:cNvSpPr/>
              <p:nvPr>
                <p:custDataLst>
                  <p:tags r:id="rId6"/>
                </p:custDataLst>
              </p:nvPr>
            </p:nvSpPr>
            <p:spPr>
              <a:xfrm>
                <a:off x="11720" y="5380"/>
                <a:ext cx="1919" cy="1920"/>
              </a:xfrm>
              <a:custGeom>
                <a:avLst/>
                <a:gdLst>
                  <a:gd name="connisteX0" fmla="*/ 0 w 1219196"/>
                  <a:gd name="connsiteY0" fmla="*/ 609603 h 1219196"/>
                  <a:gd name="connisteX1" fmla="*/ 609603 w 1219196"/>
                  <a:gd name="connsiteY1" fmla="*/ 0 h 1219196"/>
                  <a:gd name="connisteX2" fmla="*/ 609603 w 1219196"/>
                  <a:gd name="connsiteY2" fmla="*/ 0 h 1219196"/>
                  <a:gd name="connisteX3" fmla="*/ 1219196 w 1219196"/>
                  <a:gd name="connsiteY3" fmla="*/ 609603 h 1219196"/>
                  <a:gd name="connisteX4" fmla="*/ 1219196 w 1219196"/>
                  <a:gd name="connsiteY4" fmla="*/ 609603 h 1219196"/>
                  <a:gd name="connisteX5" fmla="*/ 609603 w 1219196"/>
                  <a:gd name="connsiteY5" fmla="*/ 1219196 h 1219196"/>
                  <a:gd name="connisteX6" fmla="*/ 609603 w 1219196"/>
                  <a:gd name="connsiteY6" fmla="*/ 1219196 h 1219196"/>
                  <a:gd name="connisteX7" fmla="*/ 0 w 1219196"/>
                  <a:gd name="connsiteY7" fmla="*/ 609603 h 1219196"/>
                  <a:gd name="connisteX8" fmla="*/ 0 w 1219196"/>
                  <a:gd name="connsiteY8" fmla="*/ 609603 h 1219196"/>
                </a:gdLst>
                <a:ahLst/>
                <a:cxnLst>
                  <a:cxn ang="0">
                    <a:pos x="connisteX0" y="connsiteY0"/>
                  </a:cxn>
                  <a:cxn ang="0">
                    <a:pos x="connisteX1" y="connsiteY1"/>
                  </a:cxn>
                  <a:cxn ang="0">
                    <a:pos x="connisteX2" y="connsiteY2"/>
                  </a:cxn>
                  <a:cxn ang="0">
                    <a:pos x="connisteX3" y="connsiteY3"/>
                  </a:cxn>
                  <a:cxn ang="0">
                    <a:pos x="connisteX4" y="connsiteY4"/>
                  </a:cxn>
                  <a:cxn ang="0">
                    <a:pos x="connisteX5" y="connsiteY5"/>
                  </a:cxn>
                  <a:cxn ang="0">
                    <a:pos x="connisteX6" y="connsiteY6"/>
                  </a:cxn>
                  <a:cxn ang="0">
                    <a:pos x="connisteX7" y="connsiteY7"/>
                  </a:cxn>
                  <a:cxn ang="0">
                    <a:pos x="connisteX8" y="connsiteY8"/>
                  </a:cxn>
                </a:cxnLst>
                <a:pathLst>
                  <a:path w="1219197" h="1219197">
                    <a:moveTo>
                      <a:pt x="0" y="609603"/>
                    </a:moveTo>
                    <a:cubicBezTo>
                      <a:pt x="0" y="272930"/>
                      <a:pt x="272930" y="0"/>
                      <a:pt x="609603" y="0"/>
                    </a:cubicBezTo>
                    <a:lnTo>
                      <a:pt x="609603" y="0"/>
                    </a:lnTo>
                    <a:cubicBezTo>
                      <a:pt x="946276" y="0"/>
                      <a:pt x="1219197" y="272930"/>
                      <a:pt x="1219197" y="609603"/>
                    </a:cubicBezTo>
                    <a:lnTo>
                      <a:pt x="1219197" y="609603"/>
                    </a:lnTo>
                    <a:cubicBezTo>
                      <a:pt x="1219197" y="946276"/>
                      <a:pt x="946276" y="1219197"/>
                      <a:pt x="609603" y="1219197"/>
                    </a:cubicBezTo>
                    <a:lnTo>
                      <a:pt x="609603" y="1219197"/>
                    </a:lnTo>
                    <a:cubicBezTo>
                      <a:pt x="272930" y="1219197"/>
                      <a:pt x="0" y="946276"/>
                      <a:pt x="0" y="609603"/>
                    </a:cubicBezTo>
                    <a:lnTo>
                      <a:pt x="0" y="609603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noFill/>
              </a:ln>
              <a:extLst>
                <a:ext uri="{91240B29-F687-4F45-9708-019B960494DF}">
                  <a14:hiddenLine xmlns:a14="http://schemas.microsoft.com/office/drawing/2010/main" w="0">
                    <a:pattFill prst="pct5">
                      <a:fgClr>
                        <a:schemeClr val="accent1">
                          <a:lumMod val="75000"/>
                        </a:schemeClr>
                      </a:fgClr>
                    </a:pattFill>
                  </a14:hiddenLine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pic>
            <p:nvPicPr>
              <p:cNvPr id="7" name="图片 6" descr="C:/Users/wexther/AppData/Local/Temp/figmazip/slide_cea5a6a87bd7c035\datas\earth-12001&amp;307819.svg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 r:link="rId10"/>
                  </a:ext>
                </a:extLst>
              </a:blip>
              <a:stretch>
                <a:fillRect/>
              </a:stretch>
            </p:blipFill>
            <p:spPr>
              <a:xfrm>
                <a:off x="12167" y="5827"/>
                <a:ext cx="1024" cy="1023"/>
              </a:xfrm>
              <a:prstGeom prst="rect">
                <a:avLst/>
              </a:prstGeom>
            </p:spPr>
          </p:pic>
          <p:sp>
            <p:nvSpPr>
              <p:cNvPr id="8" name="文本框 7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14120" y="5860"/>
                <a:ext cx="4200" cy="96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p>
                <a:pPr algn="l">
                  <a:lnSpc>
                    <a:spcPct val="125000"/>
                  </a:lnSpc>
                </a:pPr>
                <a:r>
                  <a:rPr lang="en-US" altLang="en-US" sz="1600">
                    <a:solidFill>
                      <a:schemeClr val="tx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executor </a:t>
                </a:r>
                <a:r>
                  <a:rPr lang="zh-CN" altLang="en-US" sz="1600">
                    <a:solidFill>
                      <a:schemeClr val="tx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生命周期和</a:t>
                </a:r>
                <a:r>
                  <a:rPr lang="en-US" altLang="zh-CN" sz="1600">
                    <a:solidFill>
                      <a:schemeClr val="tx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 storage engine</a:t>
                </a:r>
                <a:r>
                  <a:rPr lang="zh-CN" altLang="en-US" sz="1600">
                    <a:solidFill>
                      <a:schemeClr val="tx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相同。</a:t>
                </a:r>
                <a:endPara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endParaRPr>
              </a:p>
            </p:txBody>
          </p:sp>
          <p:sp>
            <p:nvSpPr>
              <p:cNvPr id="9" name="文本框 8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880" y="5860"/>
                <a:ext cx="4200" cy="96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p>
                <a:pPr algn="r">
                  <a:lnSpc>
                    <a:spcPct val="125000"/>
                  </a:lnSpc>
                </a:pPr>
                <a:r>
                  <a:rPr lang="en-US" altLang="en-US" sz="1600">
                    <a:solidFill>
                      <a:schemeClr val="tx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executor </a:t>
                </a:r>
                <a:r>
                  <a:rPr lang="zh-CN" altLang="en-US" sz="1600">
                    <a:solidFill>
                      <a:schemeClr val="tx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中引用了</a:t>
                </a:r>
                <a:r>
                  <a:rPr lang="en-US" altLang="zh-CN" sz="1600">
                    <a:solidFill>
                      <a:schemeClr val="tx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storage engine</a:t>
                </a:r>
                <a:r>
                  <a:rPr lang="zh-CN" altLang="en-US" sz="1600">
                    <a:solidFill>
                      <a:schemeClr val="tx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。</a:t>
                </a:r>
                <a:endPara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endParaRPr>
              </a:p>
            </p:txBody>
          </p:sp>
          <p:sp>
            <p:nvSpPr>
              <p:cNvPr id="10" name="任意多边形 9"/>
              <p:cNvSpPr/>
              <p:nvPr>
                <p:custDataLst>
                  <p:tags r:id="rId13"/>
                </p:custDataLst>
              </p:nvPr>
            </p:nvSpPr>
            <p:spPr>
              <a:xfrm>
                <a:off x="5560" y="5380"/>
                <a:ext cx="1920" cy="1920"/>
              </a:xfrm>
              <a:custGeom>
                <a:avLst/>
                <a:gdLst>
                  <a:gd name="connisteX0" fmla="*/ 0 w 1219196"/>
                  <a:gd name="connsiteY0" fmla="*/ 609603 h 1219196"/>
                  <a:gd name="connisteX1" fmla="*/ 609603 w 1219196"/>
                  <a:gd name="connsiteY1" fmla="*/ 0 h 1219196"/>
                  <a:gd name="connisteX2" fmla="*/ 609603 w 1219196"/>
                  <a:gd name="connsiteY2" fmla="*/ 0 h 1219196"/>
                  <a:gd name="connisteX3" fmla="*/ 1219196 w 1219196"/>
                  <a:gd name="connsiteY3" fmla="*/ 609603 h 1219196"/>
                  <a:gd name="connisteX4" fmla="*/ 1219196 w 1219196"/>
                  <a:gd name="connsiteY4" fmla="*/ 609603 h 1219196"/>
                  <a:gd name="connisteX5" fmla="*/ 609603 w 1219196"/>
                  <a:gd name="connsiteY5" fmla="*/ 1219196 h 1219196"/>
                  <a:gd name="connisteX6" fmla="*/ 609603 w 1219196"/>
                  <a:gd name="connsiteY6" fmla="*/ 1219196 h 1219196"/>
                  <a:gd name="connisteX7" fmla="*/ 0 w 1219196"/>
                  <a:gd name="connsiteY7" fmla="*/ 609603 h 1219196"/>
                  <a:gd name="connisteX8" fmla="*/ 0 w 1219196"/>
                  <a:gd name="connsiteY8" fmla="*/ 609603 h 1219196"/>
                </a:gdLst>
                <a:ahLst/>
                <a:cxnLst>
                  <a:cxn ang="0">
                    <a:pos x="connisteX0" y="connsiteY0"/>
                  </a:cxn>
                  <a:cxn ang="0">
                    <a:pos x="connisteX1" y="connsiteY1"/>
                  </a:cxn>
                  <a:cxn ang="0">
                    <a:pos x="connisteX2" y="connsiteY2"/>
                  </a:cxn>
                  <a:cxn ang="0">
                    <a:pos x="connisteX3" y="connsiteY3"/>
                  </a:cxn>
                  <a:cxn ang="0">
                    <a:pos x="connisteX4" y="connsiteY4"/>
                  </a:cxn>
                  <a:cxn ang="0">
                    <a:pos x="connisteX5" y="connsiteY5"/>
                  </a:cxn>
                  <a:cxn ang="0">
                    <a:pos x="connisteX6" y="connsiteY6"/>
                  </a:cxn>
                  <a:cxn ang="0">
                    <a:pos x="connisteX7" y="connsiteY7"/>
                  </a:cxn>
                  <a:cxn ang="0">
                    <a:pos x="connisteX8" y="connsiteY8"/>
                  </a:cxn>
                </a:cxnLst>
                <a:pathLst>
                  <a:path w="1219197" h="1219197">
                    <a:moveTo>
                      <a:pt x="0" y="609603"/>
                    </a:moveTo>
                    <a:cubicBezTo>
                      <a:pt x="0" y="272930"/>
                      <a:pt x="272930" y="0"/>
                      <a:pt x="609603" y="0"/>
                    </a:cubicBezTo>
                    <a:lnTo>
                      <a:pt x="609603" y="0"/>
                    </a:lnTo>
                    <a:cubicBezTo>
                      <a:pt x="946276" y="0"/>
                      <a:pt x="1219197" y="272930"/>
                      <a:pt x="1219197" y="609603"/>
                    </a:cubicBezTo>
                    <a:lnTo>
                      <a:pt x="1219197" y="609603"/>
                    </a:lnTo>
                    <a:cubicBezTo>
                      <a:pt x="1219197" y="946276"/>
                      <a:pt x="946276" y="1219197"/>
                      <a:pt x="609603" y="1219197"/>
                    </a:cubicBezTo>
                    <a:lnTo>
                      <a:pt x="609603" y="1219197"/>
                    </a:lnTo>
                    <a:cubicBezTo>
                      <a:pt x="272930" y="1219197"/>
                      <a:pt x="0" y="946276"/>
                      <a:pt x="0" y="609603"/>
                    </a:cubicBezTo>
                    <a:lnTo>
                      <a:pt x="0" y="609603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noFill/>
              </a:ln>
              <a:extLst>
                <a:ext uri="{91240B29-F687-4F45-9708-019B960494DF}">
                  <a14:hiddenLine xmlns:a14="http://schemas.microsoft.com/office/drawing/2010/main" w="0">
                    <a:pattFill prst="pct5">
                      <a:fgClr>
                        <a:schemeClr val="accent1">
                          <a:lumMod val="75000"/>
                        </a:schemeClr>
                      </a:fgClr>
                    </a:pattFill>
                  </a14:hiddenLine>
                </a:ext>
              </a:extLst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C:/Users/wexther/AppData/Local/Temp/figmazip/slide_cea5a6a87bd7c035\datas\earth-12001&amp;307847.svg"/>
              <p:cNvPicPr>
                <a:picLocks noChangeAspect="1"/>
              </p:cNvPicPr>
              <p:nvPr>
                <p:custDataLst>
                  <p:tags r:id="rId14"/>
                </p:custDataLst>
              </p:nvPr>
            </p:nvPicPr>
            <p:blipFill>
              <a:blip r:embed="rId15">
                <a:extLst>
                  <a:ext uri="{96DAC541-7B7A-43D3-8B79-37D633B846F1}">
                    <asvg:svgBlip xmlns:asvg="http://schemas.microsoft.com/office/drawing/2016/SVG/main" r:embed="rId16" r:link="rId10"/>
                  </a:ext>
                </a:extLst>
              </a:blip>
              <a:stretch>
                <a:fillRect/>
              </a:stretch>
            </p:blipFill>
            <p:spPr>
              <a:xfrm>
                <a:off x="6007" y="5827"/>
                <a:ext cx="1024" cy="1023"/>
              </a:xfrm>
              <a:prstGeom prst="rect">
                <a:avLst/>
              </a:prstGeom>
            </p:spPr>
          </p:pic>
        </p:grpSp>
      </p:grpSp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C:/Users/wexther/AppData/Local/Temp/figmazip/slide_fb2c8455f65b2434\datas\装饰-12001&amp;283340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r:link="rId3"/>
          <a:stretch>
            <a:fillRect/>
          </a:stretch>
        </p:blipFill>
        <p:spPr>
          <a:xfrm>
            <a:off x="10362565" y="0"/>
            <a:ext cx="18288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9603" y="609603"/>
            <a:ext cx="92837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丰富的库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0" y="533397"/>
            <a:ext cx="177165" cy="457200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0" y="990597"/>
            <a:ext cx="177165" cy="4572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635635" y="1828800"/>
            <a:ext cx="11240135" cy="4418330"/>
            <a:chOff x="539" y="2880"/>
            <a:chExt cx="17701" cy="6958"/>
          </a:xfrm>
        </p:grpSpPr>
        <p:sp>
          <p:nvSpPr>
            <p:cNvPr id="9" name="矩形 8"/>
            <p:cNvSpPr/>
            <p:nvPr>
              <p:custDataLst>
                <p:tags r:id="rId7"/>
              </p:custDataLst>
            </p:nvPr>
          </p:nvSpPr>
          <p:spPr>
            <a:xfrm>
              <a:off x="11880" y="2880"/>
              <a:ext cx="6360" cy="6959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2600" y="5200"/>
              <a:ext cx="5040" cy="2818"/>
              <a:chOff x="12600" y="5200"/>
              <a:chExt cx="5040" cy="2818"/>
            </a:xfrm>
          </p:grpSpPr>
          <p:sp>
            <p:nvSpPr>
              <p:cNvPr id="10" name="文本框 9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2600" y="5200"/>
                <a:ext cx="5040" cy="64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p>
                <a:pPr algn="l">
                  <a:lnSpc>
                    <a:spcPct val="111000"/>
                  </a:lnSpc>
                </a:pPr>
                <a:r>
                  <a:rPr lang="zh-CN" altLang="en-US" sz="2400">
                    <a:solidFill>
                      <a:schemeClr val="bg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利用</a:t>
                </a:r>
                <a:r>
                  <a:rPr lang="en-US" altLang="zh-CN" sz="2400">
                    <a:solidFill>
                      <a:schemeClr val="bg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 Rust </a:t>
                </a:r>
                <a:r>
                  <a:rPr lang="zh-CN" altLang="en-US" sz="2400">
                    <a:solidFill>
                      <a:schemeClr val="bg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库进行开发</a:t>
                </a:r>
                <a:endParaRPr lang="zh-CN" altLang="en-US" sz="2400">
                  <a:solidFill>
                    <a:schemeClr val="bg1"/>
                  </a:solidFill>
                  <a:latin typeface="Microsoft YaHei UI" panose="020B0503020204020204" charset="-122"/>
                  <a:ea typeface="Microsoft YaHei UI" panose="020B0503020204020204" charset="-122"/>
                </a:endParaRPr>
              </a:p>
            </p:txBody>
          </p:sp>
          <p:sp>
            <p:nvSpPr>
              <p:cNvPr id="11" name="文本框 10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12600" y="6080"/>
                <a:ext cx="5000" cy="193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p>
                <a:pPr algn="l">
                  <a:lnSpc>
                    <a:spcPct val="125000"/>
                  </a:lnSpc>
                </a:pPr>
                <a:r>
                  <a:rPr lang="zh-CN" altLang="en-US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使用</a:t>
                </a:r>
                <a:r>
                  <a:rPr lang="en-US" altLang="zh-CN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rustyline </a:t>
                </a:r>
                <a:r>
                  <a:rPr lang="zh-CN" altLang="en-US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处理命令行输入，</a:t>
                </a:r>
                <a:r>
                  <a:rPr lang="en-US" altLang="zh-CN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sqlparser </a:t>
                </a:r>
                <a:r>
                  <a:rPr lang="zh-CN" altLang="en-US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解析</a:t>
                </a:r>
                <a:r>
                  <a:rPr lang="en-US" altLang="zh-CN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SQL</a:t>
                </a:r>
                <a:r>
                  <a:rPr lang="zh-CN" altLang="en-US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，</a:t>
                </a:r>
                <a:r>
                  <a:rPr lang="en-US" altLang="zh-CN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bincode </a:t>
                </a:r>
                <a:r>
                  <a:rPr lang="zh-CN" altLang="en-US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完成二进制序列化，</a:t>
                </a:r>
                <a:r>
                  <a:rPr lang="en-US" altLang="zh-CN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thiserror </a:t>
                </a:r>
                <a:r>
                  <a:rPr lang="zh-CN" altLang="en-US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完成错误</a:t>
                </a:r>
                <a:r>
                  <a:rPr lang="zh-CN" altLang="en-US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处理。</a:t>
                </a:r>
                <a:endParaRPr lang="zh-CN" altLang="en-US" sz="16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39" y="2880"/>
              <a:ext cx="11333" cy="6958"/>
            </a:xfrm>
            <a:prstGeom prst="rect">
              <a:avLst/>
            </a:prstGeom>
          </p:spPr>
        </p:pic>
      </p:grp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C:/Users/wexther/AppData/Local/Temp/figmazip/slide_31acccae4a118a94\datas\装饰-12001&amp;503738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r:link="rId3"/>
          <a:stretch>
            <a:fillRect/>
          </a:stretch>
        </p:blipFill>
        <p:spPr>
          <a:xfrm>
            <a:off x="10362565" y="0"/>
            <a:ext cx="18288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9603" y="609603"/>
            <a:ext cx="92837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错误处理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0" y="533397"/>
            <a:ext cx="177165" cy="457200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0" y="990597"/>
            <a:ext cx="177165" cy="4572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609600" y="4576445"/>
            <a:ext cx="4494530" cy="812800"/>
            <a:chOff x="960" y="8560"/>
            <a:chExt cx="14520" cy="1280"/>
          </a:xfrm>
        </p:grpSpPr>
        <p:sp>
          <p:nvSpPr>
            <p:cNvPr id="9" name="任意多边形 8"/>
            <p:cNvSpPr/>
            <p:nvPr>
              <p:custDataLst>
                <p:tags r:id="rId7"/>
              </p:custDataLst>
            </p:nvPr>
          </p:nvSpPr>
          <p:spPr>
            <a:xfrm>
              <a:off x="960" y="8560"/>
              <a:ext cx="80" cy="1280"/>
            </a:xfrm>
            <a:custGeom>
              <a:avLst/>
              <a:gdLst>
                <a:gd name="connisteX0" fmla="*/ 0 w 50804"/>
                <a:gd name="connsiteY0" fmla="*/ 25402 h 812801"/>
                <a:gd name="connisteX1" fmla="*/ 25402 w 50804"/>
                <a:gd name="connsiteY1" fmla="*/ 0 h 812801"/>
                <a:gd name="connisteX2" fmla="*/ 25402 w 50804"/>
                <a:gd name="connsiteY2" fmla="*/ 0 h 812801"/>
                <a:gd name="connisteX3" fmla="*/ 50804 w 50804"/>
                <a:gd name="connsiteY3" fmla="*/ 25402 h 812801"/>
                <a:gd name="connisteX4" fmla="*/ 50804 w 50804"/>
                <a:gd name="connsiteY4" fmla="*/ 787398 h 812801"/>
                <a:gd name="connisteX5" fmla="*/ 25402 w 50804"/>
                <a:gd name="connsiteY5" fmla="*/ 812801 h 812801"/>
                <a:gd name="connisteX6" fmla="*/ 25402 w 50804"/>
                <a:gd name="connsiteY6" fmla="*/ 812801 h 812801"/>
                <a:gd name="connisteX7" fmla="*/ 0 w 50804"/>
                <a:gd name="connsiteY7" fmla="*/ 787398 h 812801"/>
                <a:gd name="connisteX8" fmla="*/ 0 w 50804"/>
                <a:gd name="connsiteY8" fmla="*/ 25402 h 812801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812801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787399"/>
                  </a:lnTo>
                  <a:cubicBezTo>
                    <a:pt x="50804" y="801426"/>
                    <a:pt x="39429" y="812801"/>
                    <a:pt x="25402" y="812801"/>
                  </a:cubicBezTo>
                  <a:lnTo>
                    <a:pt x="25402" y="812801"/>
                  </a:lnTo>
                  <a:cubicBezTo>
                    <a:pt x="11375" y="812801"/>
                    <a:pt x="0" y="801426"/>
                    <a:pt x="0" y="787399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>
              <p:custDataLst>
                <p:tags r:id="rId8"/>
              </p:custDataLst>
            </p:nvPr>
          </p:nvSpPr>
          <p:spPr>
            <a:xfrm>
              <a:off x="1200" y="8560"/>
              <a:ext cx="14280" cy="64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使用</a:t>
              </a:r>
              <a:r>
                <a:rPr lang="en-US" altLang="zh-CN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Result </a:t>
              </a: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和</a:t>
              </a:r>
              <a:r>
                <a:rPr lang="en-US" altLang="zh-CN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error </a:t>
              </a: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处理错误</a:t>
              </a:r>
              <a:endParaRPr lang="en-US" altLang="zh-CN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9"/>
              </p:custDataLst>
            </p:nvPr>
          </p:nvSpPr>
          <p:spPr>
            <a:xfrm>
              <a:off x="1200" y="9360"/>
              <a:ext cx="14240" cy="4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本程序大部分函数均使用</a:t>
              </a:r>
              <a:r>
                <a:rPr lang="en-US" altLang="zh-CN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 Result 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处理错误。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17795" y="854075"/>
            <a:ext cx="5552440" cy="514921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9603" y="609603"/>
            <a:ext cx="3568702" cy="1524003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枚举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09600" y="4800600"/>
            <a:ext cx="3479800" cy="615315"/>
            <a:chOff x="960" y="9360"/>
            <a:chExt cx="5480" cy="969"/>
          </a:xfrm>
        </p:grpSpPr>
        <p:sp>
          <p:nvSpPr>
            <p:cNvPr id="3" name="任意多边形 2"/>
            <p:cNvSpPr/>
            <p:nvPr>
              <p:custDataLst>
                <p:tags r:id="rId2"/>
              </p:custDataLst>
            </p:nvPr>
          </p:nvSpPr>
          <p:spPr>
            <a:xfrm>
              <a:off x="960" y="9456"/>
              <a:ext cx="80" cy="794"/>
            </a:xfrm>
            <a:custGeom>
              <a:avLst/>
              <a:gdLst>
                <a:gd name="connisteX0" fmla="*/ 0 w 50804"/>
                <a:gd name="connsiteY0" fmla="*/ 25402 h 304796"/>
                <a:gd name="connisteX1" fmla="*/ 25402 w 50804"/>
                <a:gd name="connsiteY1" fmla="*/ 0 h 304796"/>
                <a:gd name="connisteX2" fmla="*/ 25402 w 50804"/>
                <a:gd name="connsiteY2" fmla="*/ 0 h 304796"/>
                <a:gd name="connisteX3" fmla="*/ 50804 w 50804"/>
                <a:gd name="connsiteY3" fmla="*/ 25402 h 304796"/>
                <a:gd name="connisteX4" fmla="*/ 50804 w 50804"/>
                <a:gd name="connsiteY4" fmla="*/ 279404 h 304796"/>
                <a:gd name="connisteX5" fmla="*/ 25402 w 50804"/>
                <a:gd name="connsiteY5" fmla="*/ 304796 h 304796"/>
                <a:gd name="connisteX6" fmla="*/ 25402 w 50804"/>
                <a:gd name="connsiteY6" fmla="*/ 304796 h 304796"/>
                <a:gd name="connisteX7" fmla="*/ 0 w 50804"/>
                <a:gd name="connsiteY7" fmla="*/ 279404 h 304796"/>
                <a:gd name="connisteX8" fmla="*/ 0 w 50804"/>
                <a:gd name="connsiteY8" fmla="*/ 25402 h 304796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304797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279404"/>
                  </a:lnTo>
                  <a:cubicBezTo>
                    <a:pt x="50804" y="293431"/>
                    <a:pt x="39429" y="304797"/>
                    <a:pt x="25402" y="304797"/>
                  </a:cubicBezTo>
                  <a:lnTo>
                    <a:pt x="25402" y="304797"/>
                  </a:lnTo>
                  <a:cubicBezTo>
                    <a:pt x="11375" y="304797"/>
                    <a:pt x="0" y="293431"/>
                    <a:pt x="0" y="279404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300"/>
            </a:p>
          </p:txBody>
        </p:sp>
        <p:sp>
          <p:nvSpPr>
            <p:cNvPr id="4" name="文本框 3"/>
            <p:cNvSpPr txBox="1"/>
            <p:nvPr>
              <p:custDataLst>
                <p:tags r:id="rId3"/>
              </p:custDataLst>
            </p:nvPr>
          </p:nvSpPr>
          <p:spPr>
            <a:xfrm>
              <a:off x="1200" y="9360"/>
              <a:ext cx="5240" cy="96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使用枚举完成</a:t>
              </a:r>
              <a:r>
                <a:rPr lang="en-US" altLang="zh-CN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 plan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，</a:t>
              </a:r>
              <a:r>
                <a:rPr lang="en-US" altLang="zh-CN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expr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，</a:t>
              </a:r>
              <a:r>
                <a:rPr lang="en-US" altLang="zh-CN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value 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等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枚举是</a:t>
              </a:r>
              <a:r>
                <a:rPr lang="zh-CN" altLang="en-US" sz="1600" b="1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好文明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。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030" y="353060"/>
            <a:ext cx="3786505" cy="22821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0495" y="353060"/>
            <a:ext cx="2636520" cy="605853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6030" y="2740025"/>
            <a:ext cx="3780790" cy="367157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39752" y="297183"/>
            <a:ext cx="11112502" cy="761997"/>
          </a:xfrm>
          <a:noFill/>
        </p:spPr>
        <p:txBody>
          <a:bodyPr lIns="0" tIns="0" rIns="0" bIns="0" anchor="t">
            <a:noAutofit/>
          </a:bodyPr>
          <a:p>
            <a:pPr algn="ctr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测试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6096003" y="0"/>
            <a:ext cx="1777365" cy="1524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00"/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4317998" y="0"/>
            <a:ext cx="1778000" cy="152400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00"/>
          </a:p>
        </p:txBody>
      </p:sp>
      <p:grpSp>
        <p:nvGrpSpPr>
          <p:cNvPr id="13" name="组合 12"/>
          <p:cNvGrpSpPr>
            <a:grpSpLocks noChangeAspect="1"/>
          </p:cNvGrpSpPr>
          <p:nvPr/>
        </p:nvGrpSpPr>
        <p:grpSpPr>
          <a:xfrm>
            <a:off x="1157608" y="1333500"/>
            <a:ext cx="10117452" cy="5080635"/>
            <a:chOff x="960" y="2880"/>
            <a:chExt cx="13892" cy="6976"/>
          </a:xfrm>
        </p:grpSpPr>
        <p:sp>
          <p:nvSpPr>
            <p:cNvPr id="5" name="矩形 4"/>
            <p:cNvSpPr/>
            <p:nvPr>
              <p:custDataLst>
                <p:tags r:id="rId4"/>
              </p:custDataLst>
            </p:nvPr>
          </p:nvSpPr>
          <p:spPr>
            <a:xfrm>
              <a:off x="960" y="2880"/>
              <a:ext cx="6360" cy="6959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1680" y="5200"/>
              <a:ext cx="5040" cy="1725"/>
              <a:chOff x="1680" y="5200"/>
              <a:chExt cx="5040" cy="1725"/>
            </a:xfrm>
          </p:grpSpPr>
          <p:sp>
            <p:nvSpPr>
              <p:cNvPr id="6" name="文本框 5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680" y="5200"/>
                <a:ext cx="5040" cy="64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p>
                <a:pPr algn="l">
                  <a:lnSpc>
                    <a:spcPct val="111000"/>
                  </a:lnSpc>
                </a:pPr>
                <a:r>
                  <a:rPr lang="en-US" altLang="en-US" sz="2400">
                    <a:solidFill>
                      <a:schemeClr val="bg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Rust </a:t>
                </a:r>
                <a:r>
                  <a:rPr lang="zh-CN" altLang="en-US" sz="2400">
                    <a:solidFill>
                      <a:schemeClr val="bg1"/>
                    </a:solidFill>
                    <a:latin typeface="Microsoft YaHei UI" panose="020B0503020204020204" charset="-122"/>
                    <a:ea typeface="Microsoft YaHei UI" panose="020B0503020204020204" charset="-122"/>
                  </a:rPr>
                  <a:t>模块测试实践</a:t>
                </a:r>
                <a:endParaRPr lang="zh-CN" altLang="en-US" sz="2400">
                  <a:solidFill>
                    <a:schemeClr val="bg1"/>
                  </a:solidFill>
                  <a:latin typeface="Microsoft YaHei UI" panose="020B0503020204020204" charset="-122"/>
                  <a:ea typeface="Microsoft YaHei UI" panose="020B0503020204020204" charset="-122"/>
                </a:endParaRPr>
              </a:p>
            </p:txBody>
          </p:sp>
          <p:sp>
            <p:nvSpPr>
              <p:cNvPr id="7" name="文本框 6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680" y="6080"/>
                <a:ext cx="5000" cy="84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p>
                <a:pPr algn="l">
                  <a:lnSpc>
                    <a:spcPct val="125000"/>
                  </a:lnSpc>
                </a:pPr>
                <a:r>
                  <a:rPr lang="zh-CN" altLang="en-US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本项目大量使用</a:t>
                </a:r>
                <a:r>
                  <a:rPr lang="en-US" altLang="zh-CN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rust </a:t>
                </a:r>
                <a:r>
                  <a:rPr lang="zh-CN" altLang="en-US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的测试模块进行</a:t>
                </a:r>
                <a:r>
                  <a:rPr lang="zh-CN" altLang="en-US" sz="16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测试。</a:t>
                </a:r>
                <a:endParaRPr lang="zh-CN" altLang="en-US" sz="16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20" y="2880"/>
              <a:ext cx="7532" cy="6976"/>
            </a:xfrm>
            <a:prstGeom prst="rect">
              <a:avLst/>
            </a:prstGeom>
          </p:spPr>
        </p:pic>
      </p:grp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实现方式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4"/>
            <p:custDataLst>
              <p:tags r:id="rId2"/>
            </p:custDataLst>
          </p:nvPr>
        </p:nvSpPr>
        <p:spPr/>
        <p:txBody>
          <a:bodyPr/>
          <a:p>
            <a:r>
              <a:rPr lang="en-US" altLang="en-US"/>
              <a:t>03</a:t>
            </a:r>
            <a:endParaRPr lang="en-US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C:/Users/wexther/AppData/Local/Temp/figmazip/slide_db9d57051c0853f1\datas\装饰-12001&amp;1020974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r:link="rId3"/>
          <a:stretch>
            <a:fillRect/>
          </a:stretch>
        </p:blipFill>
        <p:spPr>
          <a:xfrm>
            <a:off x="0" y="0"/>
            <a:ext cx="12191365" cy="25901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781810" y="603885"/>
            <a:ext cx="7216140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sqlparser	</a:t>
            </a:r>
            <a:r>
              <a:rPr lang="zh-CN" altLang="en-US">
                <a:solidFill>
                  <a:schemeClr val="bg1"/>
                </a:solidFill>
              </a:rPr>
              <a:t>实现文本到</a:t>
            </a:r>
            <a:r>
              <a:rPr lang="en-US" altLang="zh-CN">
                <a:solidFill>
                  <a:schemeClr val="bg1"/>
                </a:solidFill>
              </a:rPr>
              <a:t> AST </a:t>
            </a:r>
            <a:r>
              <a:rPr lang="zh-CN" altLang="en-US">
                <a:solidFill>
                  <a:schemeClr val="bg1"/>
                </a:solidFill>
              </a:rPr>
              <a:t>的转化，使用</a:t>
            </a:r>
            <a:r>
              <a:rPr lang="en-US" altLang="zh-CN">
                <a:solidFill>
                  <a:schemeClr val="bg1"/>
                </a:solidFill>
              </a:rPr>
              <a:t> MySQL Dialect</a:t>
            </a:r>
            <a:endParaRPr lang="zh-CN" altLang="en-US">
              <a:solidFill>
                <a:schemeClr val="bg1"/>
              </a:solidFill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planner	</a:t>
            </a:r>
            <a:r>
              <a:rPr lang="zh-CN" altLang="en-US">
                <a:solidFill>
                  <a:schemeClr val="bg1"/>
                </a:solidFill>
              </a:rPr>
              <a:t>实现</a:t>
            </a:r>
            <a:r>
              <a:rPr lang="en-US" altLang="zh-CN">
                <a:solidFill>
                  <a:schemeClr val="bg1"/>
                </a:solidFill>
              </a:rPr>
              <a:t> AST </a:t>
            </a:r>
            <a:r>
              <a:rPr lang="zh-CN" altLang="en-US">
                <a:solidFill>
                  <a:schemeClr val="bg1"/>
                </a:solidFill>
              </a:rPr>
              <a:t>到查询计划的</a:t>
            </a:r>
            <a:r>
              <a:rPr lang="zh-CN" altLang="en-US">
                <a:solidFill>
                  <a:schemeClr val="bg1"/>
                </a:solidFill>
              </a:rPr>
              <a:t>转换</a:t>
            </a:r>
            <a:endParaRPr lang="zh-CN" altLang="en-US">
              <a:solidFill>
                <a:schemeClr val="bg1"/>
              </a:solidFill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executor	</a:t>
            </a:r>
            <a:r>
              <a:rPr lang="zh-CN" altLang="en-US">
                <a:solidFill>
                  <a:schemeClr val="bg1"/>
                </a:solidFill>
              </a:rPr>
              <a:t>按照查询计划在</a:t>
            </a:r>
            <a:r>
              <a:rPr lang="en-US" altLang="zh-CN">
                <a:solidFill>
                  <a:schemeClr val="bg1"/>
                </a:solidFill>
              </a:rPr>
              <a:t> storage engine </a:t>
            </a:r>
            <a:r>
              <a:rPr lang="zh-CN" altLang="en-US">
                <a:solidFill>
                  <a:schemeClr val="bg1"/>
                </a:solidFill>
              </a:rPr>
              <a:t>中查询，返回</a:t>
            </a:r>
            <a:r>
              <a:rPr lang="zh-CN" altLang="en-US">
                <a:solidFill>
                  <a:schemeClr val="bg1"/>
                </a:solidFill>
              </a:rPr>
              <a:t>结果</a:t>
            </a:r>
            <a:endParaRPr lang="zh-CN" altLang="en-US">
              <a:solidFill>
                <a:schemeClr val="bg1"/>
              </a:solidFill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helper	</a:t>
            </a:r>
            <a:r>
              <a:rPr lang="zh-CN" altLang="en-US">
                <a:solidFill>
                  <a:schemeClr val="bg1"/>
                </a:solidFill>
              </a:rPr>
              <a:t>命令行相关</a:t>
            </a:r>
            <a:r>
              <a:rPr lang="zh-CN" altLang="en-US">
                <a:solidFill>
                  <a:schemeClr val="bg1"/>
                </a:solidFill>
              </a:rPr>
              <a:t>实现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167255" y="3005455"/>
            <a:ext cx="782002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storage engine	</a:t>
            </a:r>
            <a:r>
              <a:rPr lang="zh-CN" altLang="en-US">
                <a:solidFill>
                  <a:schemeClr val="tx1"/>
                </a:solidFill>
              </a:rPr>
              <a:t>管理</a:t>
            </a:r>
            <a:r>
              <a:rPr lang="en-US" altLang="zh-CN">
                <a:solidFill>
                  <a:schemeClr val="tx1"/>
                </a:solidFill>
              </a:rPr>
              <a:t> databases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database		</a:t>
            </a:r>
            <a:r>
              <a:rPr lang="zh-CN" altLang="en-US">
                <a:solidFill>
                  <a:schemeClr val="tx1"/>
                </a:solidFill>
              </a:rPr>
              <a:t>管理</a:t>
            </a:r>
            <a:r>
              <a:rPr lang="en-US" altLang="zh-CN">
                <a:solidFill>
                  <a:schemeClr val="tx1"/>
                </a:solidFill>
              </a:rPr>
              <a:t> tables</a:t>
            </a:r>
            <a:r>
              <a:rPr lang="zh-CN" altLang="en-US">
                <a:solidFill>
                  <a:schemeClr val="tx1"/>
                </a:solidFill>
              </a:rPr>
              <a:t>，</a:t>
            </a:r>
            <a:r>
              <a:rPr lang="en-US" altLang="zh-CN">
                <a:solidFill>
                  <a:schemeClr val="tx1"/>
                </a:solidFill>
              </a:rPr>
              <a:t>catalog </a:t>
            </a:r>
            <a:r>
              <a:rPr lang="zh-CN" altLang="en-US">
                <a:solidFill>
                  <a:schemeClr val="tx1"/>
                </a:solidFill>
              </a:rPr>
              <a:t>和</a:t>
            </a:r>
            <a:r>
              <a:rPr lang="en-US" altLang="zh-CN">
                <a:solidFill>
                  <a:schemeClr val="tx1"/>
                </a:solidFill>
              </a:rPr>
              <a:t> persistence manager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tables		</a:t>
            </a:r>
            <a:r>
              <a:rPr lang="zh-CN" altLang="en-US">
                <a:solidFill>
                  <a:schemeClr val="tx1"/>
                </a:solidFill>
              </a:rPr>
              <a:t>管理</a:t>
            </a:r>
            <a:r>
              <a:rPr lang="en-US" altLang="zh-CN">
                <a:solidFill>
                  <a:schemeClr val="tx1"/>
                </a:solidFill>
              </a:rPr>
              <a:t> pages</a:t>
            </a:r>
            <a:endParaRPr lang="en-US" altLang="zh-CN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page			</a:t>
            </a:r>
            <a:r>
              <a:rPr lang="zh-CN" altLang="en-US">
                <a:solidFill>
                  <a:schemeClr val="tx1"/>
                </a:solidFill>
              </a:rPr>
              <a:t>管理</a:t>
            </a:r>
            <a:r>
              <a:rPr lang="en-US" altLang="zh-CN">
                <a:solidFill>
                  <a:schemeClr val="tx1"/>
                </a:solidFill>
              </a:rPr>
              <a:t> records</a:t>
            </a:r>
            <a:endParaRPr lang="en-US" altLang="zh-CN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catalog		</a:t>
            </a:r>
            <a:r>
              <a:rPr lang="zh-CN" altLang="en-US">
                <a:solidFill>
                  <a:schemeClr val="tx1"/>
                </a:solidFill>
              </a:rPr>
              <a:t>各个表的列</a:t>
            </a:r>
            <a:r>
              <a:rPr lang="zh-CN" altLang="en-US">
                <a:solidFill>
                  <a:schemeClr val="tx1"/>
                </a:solidFill>
              </a:rPr>
              <a:t>信息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persistence		</a:t>
            </a:r>
            <a:r>
              <a:rPr lang="zh-CN" altLang="en-US">
                <a:solidFill>
                  <a:schemeClr val="tx1"/>
                </a:solidFill>
              </a:rPr>
              <a:t>持久化储存，管理</a:t>
            </a:r>
            <a:r>
              <a:rPr lang="en-US" altLang="zh-CN">
                <a:solidFill>
                  <a:schemeClr val="tx1"/>
                </a:solidFill>
              </a:rPr>
              <a:t> buffer </a:t>
            </a:r>
            <a:r>
              <a:rPr lang="en-US" altLang="zh-CN">
                <a:solidFill>
                  <a:schemeClr val="tx1"/>
                </a:solidFill>
              </a:rPr>
              <a:t>manager</a:t>
            </a:r>
            <a:endParaRPr lang="en-US" altLang="zh-CN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buffer manager	</a:t>
            </a:r>
            <a:r>
              <a:rPr lang="zh-CN" altLang="en-US">
                <a:solidFill>
                  <a:schemeClr val="tx1"/>
                </a:solidFill>
              </a:rPr>
              <a:t>管理缓存，也即</a:t>
            </a:r>
            <a:r>
              <a:rPr lang="en-US" altLang="zh-CN">
                <a:solidFill>
                  <a:schemeClr val="tx1"/>
                </a:solidFill>
              </a:rPr>
              <a:t> page </a:t>
            </a:r>
            <a:r>
              <a:rPr lang="zh-CN" altLang="en-US">
                <a:solidFill>
                  <a:schemeClr val="tx1"/>
                </a:solidFill>
              </a:rPr>
              <a:t>的</a:t>
            </a:r>
            <a:r>
              <a:rPr lang="zh-CN" altLang="en-US">
                <a:solidFill>
                  <a:schemeClr val="tx1"/>
                </a:solidFill>
              </a:rPr>
              <a:t>存取</a:t>
            </a: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4" name="副标题 3"/>
          <p:cNvSpPr>
            <a:spLocks noGrp="1"/>
          </p:cNvSpPr>
          <p:nvPr>
            <p:ph type="subTitle" idx="14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CONTENTS</a:t>
            </a:r>
            <a:endParaRPr lang="zh-CN" altLang="en-US"/>
          </a:p>
        </p:txBody>
      </p:sp>
      <p:grpSp>
        <p:nvGrpSpPr>
          <p:cNvPr id="17" name="组合 16"/>
          <p:cNvGrpSpPr/>
          <p:nvPr>
            <p:custDataLst>
              <p:tags r:id="rId3"/>
            </p:custDataLst>
          </p:nvPr>
        </p:nvGrpSpPr>
        <p:grpSpPr>
          <a:xfrm>
            <a:off x="2870200" y="3366135"/>
            <a:ext cx="8788400" cy="2660015"/>
            <a:chOff x="4520" y="5301"/>
            <a:chExt cx="13840" cy="4189"/>
          </a:xfrm>
        </p:grpSpPr>
        <p:sp>
          <p:nvSpPr>
            <p:cNvPr id="5" name="文本框 4"/>
            <p:cNvSpPr txBox="1"/>
            <p:nvPr>
              <p:custDataLst>
                <p:tags r:id="rId4"/>
              </p:custDataLst>
            </p:nvPr>
          </p:nvSpPr>
          <p:spPr>
            <a:xfrm>
              <a:off x="4520" y="5301"/>
              <a:ext cx="2280" cy="210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p>
              <a:pPr algn="ctr">
                <a:lnSpc>
                  <a:spcPct val="109000"/>
                </a:lnSpc>
              </a:pPr>
              <a:r>
                <a:rPr lang="en-US" altLang="en-US" sz="8000">
                  <a:solidFill>
                    <a:schemeClr val="accent2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01</a:t>
              </a:r>
              <a:endParaRPr lang="en-US" altLang="en-US" sz="8000">
                <a:solidFill>
                  <a:schemeClr val="accent2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5"/>
              </p:custDataLst>
            </p:nvPr>
          </p:nvSpPr>
          <p:spPr>
            <a:xfrm>
              <a:off x="4720" y="7630"/>
              <a:ext cx="2840" cy="2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00"/>
            </a:p>
          </p:txBody>
        </p:sp>
        <p:sp>
          <p:nvSpPr>
            <p:cNvPr id="7" name="文本框 6"/>
            <p:cNvSpPr txBox="1"/>
            <p:nvPr>
              <p:custDataLst>
                <p:tags r:id="rId6"/>
              </p:custDataLst>
            </p:nvPr>
          </p:nvSpPr>
          <p:spPr>
            <a:xfrm>
              <a:off x="4720" y="8050"/>
              <a:ext cx="296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模块组成</a:t>
              </a:r>
              <a:endParaRPr lang="zh-CN" altLang="en-US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7"/>
              </p:custDataLst>
            </p:nvPr>
          </p:nvSpPr>
          <p:spPr>
            <a:xfrm>
              <a:off x="8080" y="5301"/>
              <a:ext cx="2280" cy="210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p>
              <a:pPr algn="ctr">
                <a:lnSpc>
                  <a:spcPct val="109000"/>
                </a:lnSpc>
              </a:pPr>
              <a:r>
                <a:rPr lang="en-US" altLang="en-US" sz="8000">
                  <a:solidFill>
                    <a:schemeClr val="accent2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02</a:t>
              </a:r>
              <a:endParaRPr lang="en-US" altLang="en-US" sz="8000">
                <a:solidFill>
                  <a:schemeClr val="accent2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8"/>
              </p:custDataLst>
            </p:nvPr>
          </p:nvSpPr>
          <p:spPr>
            <a:xfrm>
              <a:off x="8280" y="7630"/>
              <a:ext cx="2839" cy="2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00"/>
            </a:p>
          </p:txBody>
        </p:sp>
        <p:sp>
          <p:nvSpPr>
            <p:cNvPr id="10" name="文本框 9"/>
            <p:cNvSpPr txBox="1"/>
            <p:nvPr>
              <p:custDataLst>
                <p:tags r:id="rId9"/>
              </p:custDataLst>
            </p:nvPr>
          </p:nvSpPr>
          <p:spPr>
            <a:xfrm>
              <a:off x="8280" y="8050"/>
              <a:ext cx="296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en-US" altLang="en-US" sz="24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rust </a:t>
              </a:r>
              <a:r>
                <a:rPr lang="zh-CN" altLang="en-US" sz="24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特性使用</a:t>
              </a:r>
              <a:endParaRPr lang="zh-CN" altLang="en-US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10"/>
              </p:custDataLst>
            </p:nvPr>
          </p:nvSpPr>
          <p:spPr>
            <a:xfrm>
              <a:off x="11640" y="5301"/>
              <a:ext cx="2280" cy="210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p>
              <a:pPr algn="ctr">
                <a:lnSpc>
                  <a:spcPct val="109000"/>
                </a:lnSpc>
              </a:pPr>
              <a:r>
                <a:rPr lang="en-US" altLang="en-US" sz="8000">
                  <a:solidFill>
                    <a:schemeClr val="accent2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03</a:t>
              </a:r>
              <a:endParaRPr lang="en-US" altLang="en-US" sz="8000">
                <a:solidFill>
                  <a:schemeClr val="accent2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2" name="矩形 11"/>
            <p:cNvSpPr/>
            <p:nvPr>
              <p:custDataLst>
                <p:tags r:id="rId11"/>
              </p:custDataLst>
            </p:nvPr>
          </p:nvSpPr>
          <p:spPr>
            <a:xfrm>
              <a:off x="11840" y="7630"/>
              <a:ext cx="2840" cy="2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00"/>
            </a:p>
          </p:txBody>
        </p:sp>
        <p:sp>
          <p:nvSpPr>
            <p:cNvPr id="13" name="文本框 12"/>
            <p:cNvSpPr txBox="1"/>
            <p:nvPr>
              <p:custDataLst>
                <p:tags r:id="rId12"/>
              </p:custDataLst>
            </p:nvPr>
          </p:nvSpPr>
          <p:spPr>
            <a:xfrm>
              <a:off x="11840" y="8050"/>
              <a:ext cx="296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实现方式</a:t>
              </a:r>
              <a:endParaRPr lang="zh-CN" altLang="en-US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13"/>
              </p:custDataLst>
            </p:nvPr>
          </p:nvSpPr>
          <p:spPr>
            <a:xfrm>
              <a:off x="15200" y="5301"/>
              <a:ext cx="2280" cy="210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p>
              <a:pPr algn="ctr">
                <a:lnSpc>
                  <a:spcPct val="109000"/>
                </a:lnSpc>
              </a:pPr>
              <a:r>
                <a:rPr lang="en-US" altLang="en-US" sz="8000">
                  <a:solidFill>
                    <a:schemeClr val="accent2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04</a:t>
              </a:r>
              <a:endParaRPr lang="en-US" altLang="en-US" sz="8000">
                <a:solidFill>
                  <a:schemeClr val="accent2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14"/>
              </p:custDataLst>
            </p:nvPr>
          </p:nvSpPr>
          <p:spPr>
            <a:xfrm>
              <a:off x="15400" y="7630"/>
              <a:ext cx="2840" cy="20"/>
            </a:xfrm>
            <a:prstGeom prst="rect">
              <a:avLst/>
            </a:prstGeom>
            <a:solidFill>
              <a:schemeClr val="accent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00"/>
            </a:p>
          </p:txBody>
        </p:sp>
        <p:sp>
          <p:nvSpPr>
            <p:cNvPr id="16" name="文本框 15"/>
            <p:cNvSpPr txBox="1"/>
            <p:nvPr>
              <p:custDataLst>
                <p:tags r:id="rId15"/>
              </p:custDataLst>
            </p:nvPr>
          </p:nvSpPr>
          <p:spPr>
            <a:xfrm>
              <a:off x="15400" y="8050"/>
              <a:ext cx="296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程序特性</a:t>
              </a:r>
              <a:endParaRPr lang="zh-CN" altLang="en-US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  <p:custDataLst>
      <p:tags r:id="rId1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C:/Users/wexther/AppData/Local/Temp/figmazip/slide_49076a6599b0decb\datas\装饰-12001&amp;103960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r:link="rId3"/>
          <a:stretch>
            <a:fillRect/>
          </a:stretch>
        </p:blipFill>
        <p:spPr>
          <a:xfrm>
            <a:off x="10362565" y="0"/>
            <a:ext cx="18288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9603" y="609603"/>
            <a:ext cx="92837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0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基于分页和</a:t>
            </a:r>
            <a:r>
              <a:rPr lang="en-US" altLang="zh-CN" sz="40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 bincode </a:t>
            </a:r>
            <a:r>
              <a:rPr lang="zh-CN" altLang="en-US" sz="40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实现</a:t>
            </a:r>
            <a:r>
              <a:rPr lang="zh-CN" altLang="en-US" sz="40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的持久化储存</a:t>
            </a:r>
            <a:endParaRPr lang="zh-CN" altLang="en-US" sz="40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0" y="533397"/>
            <a:ext cx="177165" cy="457200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0" y="990597"/>
            <a:ext cx="177165" cy="4572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609600" y="1828800"/>
            <a:ext cx="9144000" cy="4419600"/>
            <a:chOff x="960" y="2880"/>
            <a:chExt cx="14400" cy="6960"/>
          </a:xfrm>
        </p:grpSpPr>
        <p:pic>
          <p:nvPicPr>
            <p:cNvPr id="6" name="图片 5" descr="C:/Users/wexther/AppData/Roaming/Kingsoft/office6/wppai/generateppt/ac8c6fd410fb52ca22494489958cdc9c.jpgac8c6fd410fb52ca22494489958cdc9c"/>
            <p:cNvPicPr preferRelativeResize="0"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8"/>
            <a:srcRect l="11564" r="11564"/>
            <a:stretch>
              <a:fillRect/>
            </a:stretch>
          </p:blipFill>
          <p:spPr>
            <a:xfrm>
              <a:off x="960" y="2880"/>
              <a:ext cx="4479" cy="3280"/>
            </a:xfrm>
            <a:prstGeom prst="rect">
              <a:avLst/>
            </a:prstGeom>
            <a:blipFill rotWithShape="1">
              <a:blip r:embed="rId9"/>
              <a:stretch>
                <a:fillRect/>
              </a:stretch>
            </a:blip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prstClr val="black"/>
                    </a:fgClr>
                  </a:pattFill>
                </a14:hiddenLine>
              </a:ext>
            </a:extLst>
          </p:spPr>
        </p:pic>
        <p:sp>
          <p:nvSpPr>
            <p:cNvPr id="9" name="矩形 8"/>
            <p:cNvSpPr/>
            <p:nvPr>
              <p:custDataLst>
                <p:tags r:id="rId10"/>
              </p:custDataLst>
            </p:nvPr>
          </p:nvSpPr>
          <p:spPr>
            <a:xfrm>
              <a:off x="960" y="6160"/>
              <a:ext cx="4480" cy="3680"/>
            </a:xfrm>
            <a:prstGeom prst="rect">
              <a:avLst/>
            </a:pr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>
              <p:custDataLst>
                <p:tags r:id="rId11"/>
              </p:custDataLst>
            </p:nvPr>
          </p:nvSpPr>
          <p:spPr>
            <a:xfrm>
              <a:off x="5920" y="2880"/>
              <a:ext cx="4480" cy="3680"/>
            </a:xfrm>
            <a:prstGeom prst="rect">
              <a:avLst/>
            </a:pr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>
              <p:custDataLst>
                <p:tags r:id="rId12"/>
              </p:custDataLst>
            </p:nvPr>
          </p:nvSpPr>
          <p:spPr>
            <a:xfrm>
              <a:off x="1440" y="6640"/>
              <a:ext cx="364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分页存储机制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13"/>
              </p:custDataLst>
            </p:nvPr>
          </p:nvSpPr>
          <p:spPr>
            <a:xfrm>
              <a:off x="1440" y="7440"/>
              <a:ext cx="3600" cy="192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将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table 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按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4KB 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大小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分页。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pic>
          <p:nvPicPr>
            <p:cNvPr id="15" name="图片 14" descr="C:/Users/wexther/AppData/Roaming/Kingsoft/office6/wppai/generateppt/53f405f0fbb984ba55c334194ad6e1f1.jpg53f405f0fbb984ba55c334194ad6e1f1"/>
            <p:cNvPicPr preferRelativeResize="0"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5"/>
            <a:srcRect t="1180" b="1180"/>
            <a:stretch>
              <a:fillRect/>
            </a:stretch>
          </p:blipFill>
          <p:spPr>
            <a:xfrm>
              <a:off x="5920" y="6560"/>
              <a:ext cx="4479" cy="3280"/>
            </a:xfrm>
            <a:prstGeom prst="rect">
              <a:avLst/>
            </a:prstGeom>
            <a:blipFill rotWithShape="1">
              <a:blip r:embed="rId9"/>
              <a:stretch>
                <a:fillRect/>
              </a:stretch>
            </a:blip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prstClr val="black"/>
                    </a:fgClr>
                  </a:pattFill>
                </a14:hiddenLine>
              </a:ext>
            </a:extLst>
          </p:spPr>
        </p:pic>
        <p:pic>
          <p:nvPicPr>
            <p:cNvPr id="18" name="图片 17" descr="C:/Users/wexther/AppData/Roaming/Kingsoft/office6/wppai/generateppt/922dde8468ec10ae61442830fa9f6d05.jpg922dde8468ec10ae61442830fa9f6d05"/>
            <p:cNvPicPr preferRelativeResize="0"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17"/>
            <a:srcRect r="8990"/>
            <a:stretch>
              <a:fillRect/>
            </a:stretch>
          </p:blipFill>
          <p:spPr>
            <a:xfrm>
              <a:off x="10880" y="2880"/>
              <a:ext cx="4479" cy="3280"/>
            </a:xfrm>
            <a:prstGeom prst="rect">
              <a:avLst/>
            </a:prstGeom>
            <a:blipFill rotWithShape="1">
              <a:blip r:embed="rId9"/>
              <a:stretch>
                <a:fillRect/>
              </a:stretch>
            </a:blip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prstClr val="black"/>
                    </a:fgClr>
                  </a:pattFill>
                </a14:hiddenLine>
              </a:ext>
            </a:extLst>
          </p:spPr>
        </p:pic>
        <p:sp>
          <p:nvSpPr>
            <p:cNvPr id="21" name="矩形 20"/>
            <p:cNvSpPr/>
            <p:nvPr>
              <p:custDataLst>
                <p:tags r:id="rId18"/>
              </p:custDataLst>
            </p:nvPr>
          </p:nvSpPr>
          <p:spPr>
            <a:xfrm>
              <a:off x="10880" y="6160"/>
              <a:ext cx="4480" cy="3680"/>
            </a:xfrm>
            <a:prstGeom prst="rect">
              <a:avLst/>
            </a:pr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>
              <p:custDataLst>
                <p:tags r:id="rId19"/>
              </p:custDataLst>
            </p:nvPr>
          </p:nvSpPr>
          <p:spPr>
            <a:xfrm>
              <a:off x="6400" y="3360"/>
              <a:ext cx="364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en-US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bincode </a:t>
              </a: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序列化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20"/>
              </p:custDataLst>
            </p:nvPr>
          </p:nvSpPr>
          <p:spPr>
            <a:xfrm>
              <a:off x="6400" y="4160"/>
              <a:ext cx="3600" cy="192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使用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bincode 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对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RawRecord 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进行序列化，保存在页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中。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22" name="文本框 21"/>
            <p:cNvSpPr txBox="1"/>
            <p:nvPr>
              <p:custDataLst>
                <p:tags r:id="rId21"/>
              </p:custDataLst>
            </p:nvPr>
          </p:nvSpPr>
          <p:spPr>
            <a:xfrm>
              <a:off x="11360" y="6640"/>
              <a:ext cx="364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持久化存储实现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23" name="文本框 22"/>
            <p:cNvSpPr txBox="1"/>
            <p:nvPr>
              <p:custDataLst>
                <p:tags r:id="rId22"/>
              </p:custDataLst>
            </p:nvPr>
          </p:nvSpPr>
          <p:spPr>
            <a:xfrm>
              <a:off x="11360" y="7440"/>
              <a:ext cx="3600" cy="192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结合分页存储和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bincode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序列化，实现数据的持久化存储，确保数据在程序重启后仍能恢复。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</p:grpSp>
    </p:spTree>
    <p:custDataLst>
      <p:tags r:id="rId2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9603" y="609603"/>
            <a:ext cx="7531099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小组分工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pic>
        <p:nvPicPr>
          <p:cNvPr id="3" name="图片 2" descr="C:/Users/wexther/AppData/Local/Temp/figmazip/slide_b74fbc0f1a58d9d0\datas\装饰-12001&amp;121579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r:link="rId4"/>
          <a:stretch>
            <a:fillRect/>
          </a:stretch>
        </p:blipFill>
        <p:spPr>
          <a:xfrm>
            <a:off x="8610600" y="0"/>
            <a:ext cx="3581400" cy="68580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609600" y="1828800"/>
            <a:ext cx="9144000" cy="4418965"/>
            <a:chOff x="960" y="2880"/>
            <a:chExt cx="14400" cy="6959"/>
          </a:xfrm>
        </p:grpSpPr>
        <p:sp>
          <p:nvSpPr>
            <p:cNvPr id="4" name="矩形 3"/>
            <p:cNvSpPr/>
            <p:nvPr>
              <p:custDataLst>
                <p:tags r:id="rId5"/>
              </p:custDataLst>
            </p:nvPr>
          </p:nvSpPr>
          <p:spPr>
            <a:xfrm>
              <a:off x="960" y="2880"/>
              <a:ext cx="6959" cy="6959"/>
            </a:xfrm>
            <a:prstGeom prst="rect">
              <a:avLst/>
            </a:pr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>
              <p:custDataLst>
                <p:tags r:id="rId6"/>
              </p:custDataLst>
            </p:nvPr>
          </p:nvSpPr>
          <p:spPr>
            <a:xfrm>
              <a:off x="8400" y="2880"/>
              <a:ext cx="6960" cy="6959"/>
            </a:xfrm>
            <a:prstGeom prst="rect">
              <a:avLst/>
            </a:pr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>
              <p:custDataLst>
                <p:tags r:id="rId7"/>
              </p:custDataLst>
            </p:nvPr>
          </p:nvSpPr>
          <p:spPr>
            <a:xfrm>
              <a:off x="1540" y="5208"/>
              <a:ext cx="580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ctr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李嘉洲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8"/>
              </p:custDataLst>
            </p:nvPr>
          </p:nvSpPr>
          <p:spPr>
            <a:xfrm>
              <a:off x="1560" y="6008"/>
              <a:ext cx="5760" cy="9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ctr">
                <a:lnSpc>
                  <a:spcPct val="125000"/>
                </a:lnSpc>
              </a:pPr>
              <a:r>
                <a:rPr lang="en-US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StorageEngine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的增删改查，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  <a:p>
              <a:pPr algn="ctr">
                <a:lnSpc>
                  <a:spcPct val="125000"/>
                </a:lnSpc>
              </a:pP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update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和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delete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的执行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9"/>
              </p:custDataLst>
            </p:nvPr>
          </p:nvSpPr>
          <p:spPr>
            <a:xfrm>
              <a:off x="8980" y="5208"/>
              <a:ext cx="580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ctr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王昕浩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0"/>
              </p:custDataLst>
            </p:nvPr>
          </p:nvSpPr>
          <p:spPr>
            <a:xfrm>
              <a:off x="9000" y="6008"/>
              <a:ext cx="5760" cy="9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ctr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项目框架搭建，分页，其余部分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</p:grp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程序</a:t>
            </a:r>
            <a:r>
              <a:rPr lang="zh-CN" altLang="en-US"/>
              <a:t>特点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4"/>
            <p:custDataLst>
              <p:tags r:id="rId2"/>
            </p:custDataLst>
          </p:nvPr>
        </p:nvSpPr>
        <p:spPr/>
        <p:txBody>
          <a:bodyPr/>
          <a:p>
            <a:r>
              <a:rPr lang="en-US" altLang="en-US"/>
              <a:t>04</a:t>
            </a:r>
            <a:endParaRPr lang="en-US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9603" y="609603"/>
            <a:ext cx="92837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程序质量属性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pic>
        <p:nvPicPr>
          <p:cNvPr id="3" name="图片 2" descr="C:/Users/wexther/AppData/Local/Temp/figmazip/slide_f46fb3798bf8be71\datas\装饰-12001&amp;123492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r:link="rId4"/>
          <a:stretch>
            <a:fillRect/>
          </a:stretch>
        </p:blipFill>
        <p:spPr>
          <a:xfrm>
            <a:off x="10362565" y="0"/>
            <a:ext cx="1828800" cy="6858000"/>
          </a:xfrm>
          <a:prstGeom prst="rect">
            <a:avLst/>
          </a:prstGeom>
        </p:spPr>
      </p:pic>
      <p:grpSp>
        <p:nvGrpSpPr>
          <p:cNvPr id="22" name="组合 21"/>
          <p:cNvGrpSpPr/>
          <p:nvPr/>
        </p:nvGrpSpPr>
        <p:grpSpPr>
          <a:xfrm>
            <a:off x="609603" y="1828800"/>
            <a:ext cx="10972798" cy="4418965"/>
            <a:chOff x="960" y="2880"/>
            <a:chExt cx="17280" cy="6959"/>
          </a:xfrm>
        </p:grpSpPr>
        <p:sp>
          <p:nvSpPr>
            <p:cNvPr id="4" name="矩形 3"/>
            <p:cNvSpPr/>
            <p:nvPr>
              <p:custDataLst>
                <p:tags r:id="rId5"/>
              </p:custDataLst>
            </p:nvPr>
          </p:nvSpPr>
          <p:spPr>
            <a:xfrm>
              <a:off x="960" y="2880"/>
              <a:ext cx="5440" cy="6959"/>
            </a:xfrm>
            <a:prstGeom prst="rect">
              <a:avLst/>
            </a:pr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5" name="图片 4" descr="C:/Users/wexther/AppData/Roaming/Kingsoft/office6/wppai/generateppt/ab40c0106595fcd028d5ee0002f19a4a.jpgab40c0106595fcd028d5ee0002f19a4a"/>
            <p:cNvPicPr preferRelativeResize="0"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/>
            <a:srcRect l="8676" t="-21" r="8677" b="21"/>
            <a:stretch>
              <a:fillRect/>
            </a:stretch>
          </p:blipFill>
          <p:spPr>
            <a:xfrm>
              <a:off x="2480" y="3960"/>
              <a:ext cx="2400" cy="2400"/>
            </a:xfrm>
            <a:prstGeom prst="rect">
              <a:avLst/>
            </a:prstGeom>
            <a:blipFill rotWithShape="1">
              <a:blip r:embed="rId8"/>
              <a:stretch>
                <a:fillRect/>
              </a:stretch>
            </a:blip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prstClr val="black"/>
                    </a:fgClr>
                  </a:pattFill>
                </a14:hiddenLine>
              </a:ext>
            </a:extLst>
          </p:spPr>
        </p:pic>
        <p:sp>
          <p:nvSpPr>
            <p:cNvPr id="10" name="矩形 9"/>
            <p:cNvSpPr/>
            <p:nvPr>
              <p:custDataLst>
                <p:tags r:id="rId9"/>
              </p:custDataLst>
            </p:nvPr>
          </p:nvSpPr>
          <p:spPr>
            <a:xfrm>
              <a:off x="6880" y="2880"/>
              <a:ext cx="5440" cy="6959"/>
            </a:xfrm>
            <a:prstGeom prst="rect">
              <a:avLst/>
            </a:pr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1" name="图片 10" descr="C:/Users/wexther/AppData/Roaming/Kingsoft/office6/wppai/generateppt/7007013e1ae3f94e130271a2298b5049.jpg7007013e1ae3f94e130271a2298b5049"/>
            <p:cNvPicPr preferRelativeResize="0"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11"/>
            <a:srcRect l="20294" r="13059"/>
            <a:stretch>
              <a:fillRect/>
            </a:stretch>
          </p:blipFill>
          <p:spPr>
            <a:xfrm>
              <a:off x="8400" y="3960"/>
              <a:ext cx="2400" cy="2400"/>
            </a:xfrm>
            <a:prstGeom prst="rect">
              <a:avLst/>
            </a:prstGeom>
            <a:blipFill rotWithShape="1">
              <a:blip r:embed="rId8"/>
              <a:stretch>
                <a:fillRect/>
              </a:stretch>
            </a:blip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prstClr val="black"/>
                    </a:fgClr>
                  </a:pattFill>
                </a14:hiddenLine>
              </a:ext>
            </a:extLst>
          </p:spPr>
        </p:pic>
        <p:sp>
          <p:nvSpPr>
            <p:cNvPr id="8" name="文本框 7"/>
            <p:cNvSpPr txBox="1"/>
            <p:nvPr>
              <p:custDataLst>
                <p:tags r:id="rId12"/>
              </p:custDataLst>
            </p:nvPr>
          </p:nvSpPr>
          <p:spPr>
            <a:xfrm>
              <a:off x="1540" y="6920"/>
              <a:ext cx="428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ctr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鲁棒性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13"/>
              </p:custDataLst>
            </p:nvPr>
          </p:nvSpPr>
          <p:spPr>
            <a:xfrm>
              <a:off x="1560" y="7800"/>
              <a:ext cx="4240" cy="9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ctr">
                <a:lnSpc>
                  <a:spcPct val="125000"/>
                </a:lnSpc>
              </a:pP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除非确定，否则不使用</a:t>
              </a:r>
              <a:r>
                <a:rPr lang="en-US" altLang="zh-CN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unwrap
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产生的所有错误均可恢复</a:t>
              </a:r>
              <a:endParaRPr lang="zh-CN" altLang="en-US" sz="15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14"/>
              </p:custDataLst>
            </p:nvPr>
          </p:nvSpPr>
          <p:spPr>
            <a:xfrm>
              <a:off x="12800" y="2880"/>
              <a:ext cx="5440" cy="6959"/>
            </a:xfrm>
            <a:prstGeom prst="rect">
              <a:avLst/>
            </a:pr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7" name="图片 16" descr="C:/Users/wexther/AppData/Roaming/Kingsoft/office6/wppai/generateppt/9ebe88f0b9635390010de808f3995f6f.jpg9ebe88f0b9635390010de808f3995f6f"/>
            <p:cNvPicPr preferRelativeResize="0"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16"/>
            <a:srcRect r="25176"/>
            <a:stretch>
              <a:fillRect/>
            </a:stretch>
          </p:blipFill>
          <p:spPr>
            <a:xfrm>
              <a:off x="14320" y="3960"/>
              <a:ext cx="2400" cy="2400"/>
            </a:xfrm>
            <a:prstGeom prst="rect">
              <a:avLst/>
            </a:prstGeom>
            <a:blipFill rotWithShape="1">
              <a:blip r:embed="rId8"/>
              <a:stretch>
                <a:fillRect/>
              </a:stretch>
            </a:blip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prstClr val="black"/>
                    </a:fgClr>
                  </a:pattFill>
                </a14:hiddenLine>
              </a:ext>
            </a:extLst>
          </p:spPr>
        </p:pic>
        <p:sp>
          <p:nvSpPr>
            <p:cNvPr id="14" name="文本框 13"/>
            <p:cNvSpPr txBox="1"/>
            <p:nvPr>
              <p:custDataLst>
                <p:tags r:id="rId17"/>
              </p:custDataLst>
            </p:nvPr>
          </p:nvSpPr>
          <p:spPr>
            <a:xfrm>
              <a:off x="7460" y="6920"/>
              <a:ext cx="428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ctr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可扩展性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8"/>
              </p:custDataLst>
            </p:nvPr>
          </p:nvSpPr>
          <p:spPr>
            <a:xfrm>
              <a:off x="7480" y="7800"/>
              <a:ext cx="4240" cy="9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ctr">
                <a:lnSpc>
                  <a:spcPct val="125000"/>
                </a:lnSpc>
              </a:pP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只需增加模块即可</a:t>
              </a:r>
              <a:endParaRPr lang="zh-CN" altLang="en-US" sz="15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20" name="文本框 19"/>
            <p:cNvSpPr txBox="1"/>
            <p:nvPr>
              <p:custDataLst>
                <p:tags r:id="rId19"/>
              </p:custDataLst>
            </p:nvPr>
          </p:nvSpPr>
          <p:spPr>
            <a:xfrm>
              <a:off x="13380" y="6920"/>
              <a:ext cx="428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ctr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易理解性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20"/>
              </p:custDataLst>
            </p:nvPr>
          </p:nvSpPr>
          <p:spPr>
            <a:xfrm>
              <a:off x="13400" y="7800"/>
              <a:ext cx="4240" cy="9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ctr">
                <a:lnSpc>
                  <a:spcPct val="125000"/>
                </a:lnSpc>
              </a:pP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代码注释多，功能明确</a:t>
              </a:r>
              <a:endParaRPr lang="zh-CN" altLang="en-US" sz="15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</p:grpSp>
    </p:spTree>
    <p:custDataLst>
      <p:tags r:id="rId2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C:/Users/wexther/AppData/Local/Temp/figmazip/slide_d4dc28778df48cb4\datas\装饰-12001&amp;462389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r:link="rId3"/>
          <a:stretch>
            <a:fillRect/>
          </a:stretch>
        </p:blipFill>
        <p:spPr>
          <a:xfrm>
            <a:off x="8610600" y="0"/>
            <a:ext cx="35814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9603" y="609603"/>
            <a:ext cx="3568702" cy="1524003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使用分页进行持久化储存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8" name="标题 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609603" y="4003678"/>
            <a:ext cx="3568702" cy="1524003"/>
          </a:xfrm>
          <a:prstGeom prst="rect">
            <a:avLst/>
          </a:prstGeom>
          <a:noFill/>
        </p:spPr>
        <p:txBody>
          <a:bodyPr vert="horz" lIns="0" tIns="0" rIns="0" bIns="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支持多数据库</a:t>
            </a: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管理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0230" y="609600"/>
            <a:ext cx="4584700" cy="537654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9603" y="609603"/>
            <a:ext cx="111125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命令行工具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0" y="533397"/>
            <a:ext cx="177165" cy="457200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0" y="990597"/>
            <a:ext cx="177165" cy="4572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609600" y="5435600"/>
            <a:ext cx="3160395" cy="812800"/>
            <a:chOff x="960" y="8560"/>
            <a:chExt cx="17400" cy="1280"/>
          </a:xfrm>
        </p:grpSpPr>
        <p:sp>
          <p:nvSpPr>
            <p:cNvPr id="8" name="任意多边形 7"/>
            <p:cNvSpPr/>
            <p:nvPr>
              <p:custDataLst>
                <p:tags r:id="rId4"/>
              </p:custDataLst>
            </p:nvPr>
          </p:nvSpPr>
          <p:spPr>
            <a:xfrm>
              <a:off x="960" y="8560"/>
              <a:ext cx="80" cy="1280"/>
            </a:xfrm>
            <a:custGeom>
              <a:avLst/>
              <a:gdLst>
                <a:gd name="connisteX0" fmla="*/ 0 w 50804"/>
                <a:gd name="connsiteY0" fmla="*/ 25402 h 812801"/>
                <a:gd name="connisteX1" fmla="*/ 25402 w 50804"/>
                <a:gd name="connsiteY1" fmla="*/ 0 h 812801"/>
                <a:gd name="connisteX2" fmla="*/ 25402 w 50804"/>
                <a:gd name="connsiteY2" fmla="*/ 0 h 812801"/>
                <a:gd name="connisteX3" fmla="*/ 50804 w 50804"/>
                <a:gd name="connsiteY3" fmla="*/ 25402 h 812801"/>
                <a:gd name="connisteX4" fmla="*/ 50804 w 50804"/>
                <a:gd name="connsiteY4" fmla="*/ 787398 h 812801"/>
                <a:gd name="connisteX5" fmla="*/ 25402 w 50804"/>
                <a:gd name="connsiteY5" fmla="*/ 812801 h 812801"/>
                <a:gd name="connisteX6" fmla="*/ 25402 w 50804"/>
                <a:gd name="connsiteY6" fmla="*/ 812801 h 812801"/>
                <a:gd name="connisteX7" fmla="*/ 0 w 50804"/>
                <a:gd name="connsiteY7" fmla="*/ 787398 h 812801"/>
                <a:gd name="connisteX8" fmla="*/ 0 w 50804"/>
                <a:gd name="connsiteY8" fmla="*/ 25402 h 812801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812801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787399"/>
                  </a:lnTo>
                  <a:cubicBezTo>
                    <a:pt x="50804" y="801426"/>
                    <a:pt x="39429" y="812801"/>
                    <a:pt x="25402" y="812801"/>
                  </a:cubicBezTo>
                  <a:lnTo>
                    <a:pt x="25402" y="812801"/>
                  </a:lnTo>
                  <a:cubicBezTo>
                    <a:pt x="11375" y="812801"/>
                    <a:pt x="0" y="801426"/>
                    <a:pt x="0" y="787399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>
              <p:custDataLst>
                <p:tags r:id="rId5"/>
              </p:custDataLst>
            </p:nvPr>
          </p:nvSpPr>
          <p:spPr>
            <a:xfrm>
              <a:off x="1200" y="8560"/>
              <a:ext cx="1716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语法高亮和自动补全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6"/>
              </p:custDataLst>
            </p:nvPr>
          </p:nvSpPr>
          <p:spPr>
            <a:xfrm>
              <a:off x="1200" y="9360"/>
              <a:ext cx="17120" cy="4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均使用</a:t>
              </a:r>
              <a:r>
                <a:rPr lang="en-US" altLang="zh-CN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 rustyline 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完成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1625" y="1597025"/>
            <a:ext cx="6168390" cy="33839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68770" y="609600"/>
            <a:ext cx="5053330" cy="550291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THE END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/>
        <p:txBody>
          <a:bodyPr/>
          <a:p>
            <a:r>
              <a:rPr lang="zh-CN" altLang="en-US" sz="6300"/>
              <a:t>谢谢</a:t>
            </a:r>
            <a:endParaRPr lang="zh-CN" altLang="en-US" sz="63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9603" y="5486400"/>
            <a:ext cx="9842501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数据库运行示例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11175998" y="5460998"/>
            <a:ext cx="406400" cy="4064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10769602" y="5867403"/>
            <a:ext cx="405765" cy="405765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内容占位符 7"/>
          <p:cNvPicPr>
            <a:picLocks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4825" y="1198245"/>
            <a:ext cx="11077575" cy="289052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模块组成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4"/>
            <p:custDataLst>
              <p:tags r:id="rId2"/>
            </p:custDataLst>
          </p:nvPr>
        </p:nvSpPr>
        <p:spPr/>
        <p:txBody>
          <a:bodyPr/>
          <a:p>
            <a:r>
              <a:rPr lang="en-US" altLang="en-US"/>
              <a:t>01</a:t>
            </a:r>
            <a:endParaRPr lang="en-US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99540" y="594995"/>
            <a:ext cx="4064000" cy="5908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src</a:t>
            </a:r>
            <a:endParaRPr lang="en-US" altLang="zh-CN" b="1"/>
          </a:p>
          <a:p>
            <a:r>
              <a:rPr lang="en-US" altLang="en-US"/>
              <a:t>├──</a:t>
            </a:r>
            <a:r>
              <a:rPr lang="en-US" altLang="zh-CN"/>
              <a:t> error.rs</a:t>
            </a:r>
            <a:endParaRPr lang="en-US" altLang="zh-CN"/>
          </a:p>
          <a:p>
            <a:r>
              <a:rPr lang="en-US" altLang="en-US"/>
              <a:t>├──</a:t>
            </a:r>
            <a:r>
              <a:rPr lang="en-US" altLang="zh-CN"/>
              <a:t> executor.rs</a:t>
            </a:r>
            <a:endParaRPr lang="en-US" altLang="zh-CN"/>
          </a:p>
          <a:p>
            <a:r>
              <a:rPr lang="en-US" altLang="en-US"/>
              <a:t>├──</a:t>
            </a:r>
            <a:r>
              <a:rPr lang="en-US" altLang="zh-CN"/>
              <a:t> helper.rs</a:t>
            </a:r>
            <a:endParaRPr lang="en-US" altLang="zh-CN"/>
          </a:p>
          <a:p>
            <a:r>
              <a:rPr lang="en-US" altLang="en-US"/>
              <a:t>├──</a:t>
            </a:r>
            <a:r>
              <a:rPr lang="en-US" altLang="zh-CN"/>
              <a:t> lib.rs</a:t>
            </a:r>
            <a:endParaRPr lang="en-US" altLang="zh-CN"/>
          </a:p>
          <a:p>
            <a:r>
              <a:rPr lang="en-US" altLang="en-US"/>
              <a:t>├──</a:t>
            </a:r>
            <a:r>
              <a:rPr lang="en-US" altLang="zh-CN"/>
              <a:t> main.rs</a:t>
            </a:r>
            <a:endParaRPr lang="en-US" altLang="zh-CN"/>
          </a:p>
          <a:p>
            <a:r>
              <a:rPr lang="en-US" altLang="en-US"/>
              <a:t>├──</a:t>
            </a:r>
            <a:r>
              <a:rPr lang="en-US" altLang="zh-CN"/>
              <a:t> planner.rs</a:t>
            </a:r>
            <a:endParaRPr lang="en-US" altLang="zh-CN"/>
          </a:p>
          <a:p>
            <a:r>
              <a:rPr lang="en-US" altLang="en-US"/>
              <a:t>├──</a:t>
            </a:r>
            <a:r>
              <a:rPr lang="en-US" altLang="zh-CN"/>
              <a:t> </a:t>
            </a:r>
            <a:r>
              <a:rPr lang="en-US" altLang="zh-CN" b="1"/>
              <a:t>storage</a:t>
            </a:r>
            <a:endParaRPr lang="en-US" altLang="zh-CN" b="1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catalog.rs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database.rs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 b="1"/>
              <a:t> io</a:t>
            </a:r>
            <a:endParaRPr lang="en-US" altLang="zh-CN" b="1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buffer_manager.rs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disk_manager.rs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└──</a:t>
            </a:r>
            <a:r>
              <a:rPr lang="en-US" altLang="zh-CN"/>
              <a:t> page.rs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io.rs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</a:t>
            </a:r>
            <a:r>
              <a:rPr lang="en-US" altLang="zh-CN" b="1"/>
              <a:t>table</a:t>
            </a:r>
            <a:endParaRPr lang="en-US" altLang="zh-CN" b="1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record.rs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└──</a:t>
            </a:r>
            <a:r>
              <a:rPr lang="en-US" altLang="zh-CN"/>
              <a:t> value.rs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table.rs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└──</a:t>
            </a:r>
            <a:r>
              <a:rPr lang="en-US" altLang="zh-CN"/>
              <a:t> transaction.rs</a:t>
            </a:r>
            <a:endParaRPr lang="en-US" altLang="zh-CN"/>
          </a:p>
          <a:p>
            <a:r>
              <a:rPr lang="en-US" altLang="en-US"/>
              <a:t>└──</a:t>
            </a:r>
            <a:r>
              <a:rPr lang="en-US" altLang="zh-CN"/>
              <a:t> storage.rs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C:/Users/wexther/AppData/Local/Temp/figmazip/slide_bd247b607d158d65\datas\装饰-12001&amp;303766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r:link="rId3"/>
          <a:stretch>
            <a:fillRect/>
          </a:stretch>
        </p:blipFill>
        <p:spPr>
          <a:xfrm>
            <a:off x="0" y="0"/>
            <a:ext cx="12191365" cy="18288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9603" y="5384801"/>
            <a:ext cx="35687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en-US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planner</a:t>
            </a:r>
            <a:endParaRPr lang="en-US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648200" y="5384800"/>
            <a:ext cx="7010400" cy="863600"/>
            <a:chOff x="7320" y="8480"/>
            <a:chExt cx="11040" cy="1360"/>
          </a:xfrm>
        </p:grpSpPr>
        <p:sp>
          <p:nvSpPr>
            <p:cNvPr id="7" name="文本框 6"/>
            <p:cNvSpPr txBox="1"/>
            <p:nvPr>
              <p:custDataLst>
                <p:tags r:id="rId5"/>
              </p:custDataLst>
            </p:nvPr>
          </p:nvSpPr>
          <p:spPr>
            <a:xfrm>
              <a:off x="7320" y="8480"/>
              <a:ext cx="1104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将</a:t>
              </a:r>
              <a:r>
                <a:rPr lang="en-US" altLang="zh-CN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AST </a:t>
              </a: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转化为查询计划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6"/>
              </p:custDataLst>
            </p:nvPr>
          </p:nvSpPr>
          <p:spPr>
            <a:xfrm>
              <a:off x="7320" y="9360"/>
              <a:ext cx="11000" cy="4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en-US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Planner 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模块负责将</a:t>
              </a:r>
              <a:r>
                <a:rPr lang="en-US" altLang="zh-CN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 AST 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抽象语法树转化为高效的数据库查询执行计划。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rcRect l="48" t="1594" r="144" b="36909"/>
          <a:stretch>
            <a:fillRect/>
          </a:stretch>
        </p:blipFill>
        <p:spPr>
          <a:xfrm>
            <a:off x="1141095" y="399415"/>
            <a:ext cx="9264015" cy="472821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153403" y="609603"/>
            <a:ext cx="3568702" cy="1524003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en-US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executor</a:t>
            </a:r>
            <a:endParaRPr lang="en-US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153400" y="5435600"/>
            <a:ext cx="3505200" cy="812800"/>
            <a:chOff x="12840" y="8560"/>
            <a:chExt cx="5520" cy="1280"/>
          </a:xfrm>
        </p:grpSpPr>
        <p:sp>
          <p:nvSpPr>
            <p:cNvPr id="6" name="任意多边形 5"/>
            <p:cNvSpPr/>
            <p:nvPr>
              <p:custDataLst>
                <p:tags r:id="rId2"/>
              </p:custDataLst>
            </p:nvPr>
          </p:nvSpPr>
          <p:spPr>
            <a:xfrm>
              <a:off x="12840" y="8560"/>
              <a:ext cx="80" cy="1280"/>
            </a:xfrm>
            <a:custGeom>
              <a:avLst/>
              <a:gdLst>
                <a:gd name="connisteX0" fmla="*/ 0 w 50804"/>
                <a:gd name="connsiteY0" fmla="*/ 25402 h 812801"/>
                <a:gd name="connisteX1" fmla="*/ 25402 w 50804"/>
                <a:gd name="connsiteY1" fmla="*/ 0 h 812801"/>
                <a:gd name="connisteX2" fmla="*/ 25402 w 50804"/>
                <a:gd name="connsiteY2" fmla="*/ 0 h 812801"/>
                <a:gd name="connisteX3" fmla="*/ 50804 w 50804"/>
                <a:gd name="connsiteY3" fmla="*/ 25402 h 812801"/>
                <a:gd name="connisteX4" fmla="*/ 50804 w 50804"/>
                <a:gd name="connsiteY4" fmla="*/ 787398 h 812801"/>
                <a:gd name="connisteX5" fmla="*/ 25402 w 50804"/>
                <a:gd name="connsiteY5" fmla="*/ 812801 h 812801"/>
                <a:gd name="connisteX6" fmla="*/ 25402 w 50804"/>
                <a:gd name="connsiteY6" fmla="*/ 812801 h 812801"/>
                <a:gd name="connisteX7" fmla="*/ 0 w 50804"/>
                <a:gd name="connsiteY7" fmla="*/ 787398 h 812801"/>
                <a:gd name="connisteX8" fmla="*/ 0 w 50804"/>
                <a:gd name="connsiteY8" fmla="*/ 25402 h 812801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812801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787399"/>
                  </a:lnTo>
                  <a:cubicBezTo>
                    <a:pt x="50804" y="801426"/>
                    <a:pt x="39429" y="812801"/>
                    <a:pt x="25402" y="812801"/>
                  </a:cubicBezTo>
                  <a:lnTo>
                    <a:pt x="25402" y="812801"/>
                  </a:lnTo>
                  <a:cubicBezTo>
                    <a:pt x="11375" y="812801"/>
                    <a:pt x="0" y="801426"/>
                    <a:pt x="0" y="787399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>
              <p:custDataLst>
                <p:tags r:id="rId3"/>
              </p:custDataLst>
            </p:nvPr>
          </p:nvSpPr>
          <p:spPr>
            <a:xfrm>
              <a:off x="13080" y="8560"/>
              <a:ext cx="528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执行查询计划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4"/>
              </p:custDataLst>
            </p:nvPr>
          </p:nvSpPr>
          <p:spPr>
            <a:xfrm>
              <a:off x="13080" y="9360"/>
              <a:ext cx="5240" cy="4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en-US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executor 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执行查询计划。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180" y="822325"/>
            <a:ext cx="7304405" cy="521017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C:/Users/wexther/AppData/Local/Temp/figmazip/slide_9082215365d9b38a\datas\装饰-12001&amp;968722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r:link="rId3"/>
          <a:stretch>
            <a:fillRect/>
          </a:stretch>
        </p:blipFill>
        <p:spPr>
          <a:xfrm>
            <a:off x="8610600" y="0"/>
            <a:ext cx="35814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9603" y="609603"/>
            <a:ext cx="3568702" cy="1524003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en-US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storage</a:t>
            </a:r>
            <a:endParaRPr lang="en-US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609600" y="5943600"/>
            <a:ext cx="3479800" cy="304800"/>
            <a:chOff x="960" y="9360"/>
            <a:chExt cx="5480" cy="480"/>
          </a:xfrm>
        </p:grpSpPr>
        <p:sp>
          <p:nvSpPr>
            <p:cNvPr id="4" name="任意多边形 3"/>
            <p:cNvSpPr/>
            <p:nvPr>
              <p:custDataLst>
                <p:tags r:id="rId5"/>
              </p:custDataLst>
            </p:nvPr>
          </p:nvSpPr>
          <p:spPr>
            <a:xfrm>
              <a:off x="960" y="9360"/>
              <a:ext cx="80" cy="479"/>
            </a:xfrm>
            <a:custGeom>
              <a:avLst/>
              <a:gdLst>
                <a:gd name="connisteX0" fmla="*/ 0 w 50804"/>
                <a:gd name="connsiteY0" fmla="*/ 25402 h 304796"/>
                <a:gd name="connisteX1" fmla="*/ 25402 w 50804"/>
                <a:gd name="connsiteY1" fmla="*/ 0 h 304796"/>
                <a:gd name="connisteX2" fmla="*/ 25402 w 50804"/>
                <a:gd name="connsiteY2" fmla="*/ 0 h 304796"/>
                <a:gd name="connisteX3" fmla="*/ 50804 w 50804"/>
                <a:gd name="connsiteY3" fmla="*/ 25402 h 304796"/>
                <a:gd name="connisteX4" fmla="*/ 50804 w 50804"/>
                <a:gd name="connsiteY4" fmla="*/ 279404 h 304796"/>
                <a:gd name="connisteX5" fmla="*/ 25402 w 50804"/>
                <a:gd name="connsiteY5" fmla="*/ 304796 h 304796"/>
                <a:gd name="connisteX6" fmla="*/ 25402 w 50804"/>
                <a:gd name="connsiteY6" fmla="*/ 304796 h 304796"/>
                <a:gd name="connisteX7" fmla="*/ 0 w 50804"/>
                <a:gd name="connsiteY7" fmla="*/ 279404 h 304796"/>
                <a:gd name="connisteX8" fmla="*/ 0 w 50804"/>
                <a:gd name="connsiteY8" fmla="*/ 25402 h 304796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304797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279404"/>
                  </a:lnTo>
                  <a:cubicBezTo>
                    <a:pt x="50804" y="293431"/>
                    <a:pt x="39429" y="304797"/>
                    <a:pt x="25402" y="304797"/>
                  </a:cubicBezTo>
                  <a:lnTo>
                    <a:pt x="25402" y="304797"/>
                  </a:lnTo>
                  <a:cubicBezTo>
                    <a:pt x="11375" y="304797"/>
                    <a:pt x="0" y="293431"/>
                    <a:pt x="0" y="279404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300"/>
            </a:p>
          </p:txBody>
        </p:sp>
        <p:sp>
          <p:nvSpPr>
            <p:cNvPr id="5" name="文本框 4"/>
            <p:cNvSpPr txBox="1"/>
            <p:nvPr>
              <p:custDataLst>
                <p:tags r:id="rId6"/>
              </p:custDataLst>
            </p:nvPr>
          </p:nvSpPr>
          <p:spPr>
            <a:xfrm>
              <a:off x="1200" y="9360"/>
              <a:ext cx="5240" cy="4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数据库储存相关模块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4245" y="370840"/>
            <a:ext cx="7666355" cy="6229985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9603" y="609603"/>
            <a:ext cx="35687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en-US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lib</a:t>
            </a:r>
            <a:endParaRPr lang="en-US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0" y="533397"/>
            <a:ext cx="177165" cy="457200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0" y="990597"/>
            <a:ext cx="177165" cy="4572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231847" y="2832100"/>
            <a:ext cx="2491668" cy="1431290"/>
            <a:chOff x="6930" y="960"/>
            <a:chExt cx="11430" cy="2254"/>
          </a:xfrm>
        </p:grpSpPr>
        <p:sp>
          <p:nvSpPr>
            <p:cNvPr id="6" name="文本框 5"/>
            <p:cNvSpPr txBox="1"/>
            <p:nvPr>
              <p:custDataLst>
                <p:tags r:id="rId4"/>
              </p:custDataLst>
            </p:nvPr>
          </p:nvSpPr>
          <p:spPr>
            <a:xfrm>
              <a:off x="7560" y="960"/>
              <a:ext cx="10800" cy="64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程序主</a:t>
              </a: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体逻辑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7" name="文本框 6"/>
            <p:cNvSpPr txBox="1"/>
            <p:nvPr>
              <p:custDataLst>
                <p:tags r:id="rId5"/>
              </p:custDataLst>
            </p:nvPr>
          </p:nvSpPr>
          <p:spPr>
            <a:xfrm>
              <a:off x="7560" y="1760"/>
              <a:ext cx="10760" cy="145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p>
              <a:pPr algn="l">
                <a:lnSpc>
                  <a:spcPct val="125000"/>
                </a:lnSpc>
              </a:pPr>
              <a:r>
                <a:rPr lang="en-US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lib 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库封装程序主题逻辑，提供数据结构和函数，简化数据库操作代码。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" name="任意多边形 4"/>
            <p:cNvSpPr/>
            <p:nvPr>
              <p:custDataLst>
                <p:tags r:id="rId6"/>
              </p:custDataLst>
            </p:nvPr>
          </p:nvSpPr>
          <p:spPr>
            <a:xfrm>
              <a:off x="6930" y="1076"/>
              <a:ext cx="165" cy="2098"/>
            </a:xfrm>
            <a:custGeom>
              <a:avLst/>
              <a:gdLst>
                <a:gd name="connisteX0" fmla="*/ 0 w 50804"/>
                <a:gd name="connsiteY0" fmla="*/ 25402 h 812801"/>
                <a:gd name="connisteX1" fmla="*/ 25402 w 50804"/>
                <a:gd name="connsiteY1" fmla="*/ 0 h 812801"/>
                <a:gd name="connisteX2" fmla="*/ 25402 w 50804"/>
                <a:gd name="connsiteY2" fmla="*/ 0 h 812801"/>
                <a:gd name="connisteX3" fmla="*/ 50804 w 50804"/>
                <a:gd name="connsiteY3" fmla="*/ 25402 h 812801"/>
                <a:gd name="connisteX4" fmla="*/ 50804 w 50804"/>
                <a:gd name="connsiteY4" fmla="*/ 787398 h 812801"/>
                <a:gd name="connisteX5" fmla="*/ 25402 w 50804"/>
                <a:gd name="connsiteY5" fmla="*/ 812801 h 812801"/>
                <a:gd name="connisteX6" fmla="*/ 25402 w 50804"/>
                <a:gd name="connsiteY6" fmla="*/ 812801 h 812801"/>
                <a:gd name="connisteX7" fmla="*/ 0 w 50804"/>
                <a:gd name="connsiteY7" fmla="*/ 787398 h 812801"/>
                <a:gd name="connisteX8" fmla="*/ 0 w 50804"/>
                <a:gd name="connsiteY8" fmla="*/ 25402 h 812801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812801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787399"/>
                  </a:lnTo>
                  <a:cubicBezTo>
                    <a:pt x="50804" y="801426"/>
                    <a:pt x="39429" y="812801"/>
                    <a:pt x="25402" y="812801"/>
                  </a:cubicBezTo>
                  <a:lnTo>
                    <a:pt x="25402" y="812801"/>
                  </a:lnTo>
                  <a:cubicBezTo>
                    <a:pt x="11375" y="812801"/>
                    <a:pt x="0" y="801426"/>
                    <a:pt x="0" y="787399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lIns="288290" rtlCol="0" anchor="ctr">
              <a:noAutofit/>
            </a:bodyPr>
            <a:p>
              <a:pPr algn="ctr"/>
              <a:endParaRPr lang="zh-CN" altLang="en-US"/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65475" y="616585"/>
            <a:ext cx="8421370" cy="5403215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C:/Users/wexther/AppData/Local/Temp/figmazip/slide_8dae070d552b08b9\datas\装饰-12001&amp;484443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r:link="rId3"/>
          <a:stretch>
            <a:fillRect/>
          </a:stretch>
        </p:blipFill>
        <p:spPr>
          <a:xfrm>
            <a:off x="0" y="0"/>
            <a:ext cx="18288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8153403" y="609603"/>
            <a:ext cx="3568702" cy="1524003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en-US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error</a:t>
            </a:r>
            <a:endParaRPr lang="en-US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8153400" y="4826000"/>
            <a:ext cx="3505200" cy="1422400"/>
            <a:chOff x="12840" y="7600"/>
            <a:chExt cx="5520" cy="2240"/>
          </a:xfrm>
        </p:grpSpPr>
        <p:sp>
          <p:nvSpPr>
            <p:cNvPr id="7" name="任意多边形 6"/>
            <p:cNvSpPr/>
            <p:nvPr>
              <p:custDataLst>
                <p:tags r:id="rId5"/>
              </p:custDataLst>
            </p:nvPr>
          </p:nvSpPr>
          <p:spPr>
            <a:xfrm>
              <a:off x="12840" y="7600"/>
              <a:ext cx="80" cy="2240"/>
            </a:xfrm>
            <a:custGeom>
              <a:avLst/>
              <a:gdLst>
                <a:gd name="connisteX0" fmla="*/ 0 w 50804"/>
                <a:gd name="connsiteY0" fmla="*/ 25402 h 1422404"/>
                <a:gd name="connisteX1" fmla="*/ 25402 w 50804"/>
                <a:gd name="connsiteY1" fmla="*/ 0 h 1422404"/>
                <a:gd name="connisteX2" fmla="*/ 25402 w 50804"/>
                <a:gd name="connsiteY2" fmla="*/ 0 h 1422404"/>
                <a:gd name="connisteX3" fmla="*/ 50804 w 50804"/>
                <a:gd name="connsiteY3" fmla="*/ 25402 h 1422404"/>
                <a:gd name="connisteX4" fmla="*/ 50804 w 50804"/>
                <a:gd name="connsiteY4" fmla="*/ 1397002 h 1422404"/>
                <a:gd name="connisteX5" fmla="*/ 25402 w 50804"/>
                <a:gd name="connsiteY5" fmla="*/ 1422404 h 1422404"/>
                <a:gd name="connisteX6" fmla="*/ 25402 w 50804"/>
                <a:gd name="connsiteY6" fmla="*/ 1422404 h 1422404"/>
                <a:gd name="connisteX7" fmla="*/ 0 w 50804"/>
                <a:gd name="connsiteY7" fmla="*/ 1397002 h 1422404"/>
                <a:gd name="connisteX8" fmla="*/ 0 w 50804"/>
                <a:gd name="connsiteY8" fmla="*/ 25402 h 142240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1422404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1397002"/>
                  </a:lnTo>
                  <a:cubicBezTo>
                    <a:pt x="50804" y="1411038"/>
                    <a:pt x="39429" y="1422404"/>
                    <a:pt x="25402" y="1422404"/>
                  </a:cubicBezTo>
                  <a:lnTo>
                    <a:pt x="25402" y="1422404"/>
                  </a:lnTo>
                  <a:cubicBezTo>
                    <a:pt x="11375" y="1422404"/>
                    <a:pt x="0" y="1411038"/>
                    <a:pt x="0" y="1397002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>
              <p:custDataLst>
                <p:tags r:id="rId6"/>
              </p:custDataLst>
            </p:nvPr>
          </p:nvSpPr>
          <p:spPr>
            <a:xfrm>
              <a:off x="13080" y="7600"/>
              <a:ext cx="528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错误处理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7"/>
              </p:custDataLst>
            </p:nvPr>
          </p:nvSpPr>
          <p:spPr>
            <a:xfrm>
              <a:off x="13080" y="8400"/>
              <a:ext cx="524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使用</a:t>
              </a:r>
              <a:r>
                <a:rPr lang="en-US" altLang="zh-CN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 Result 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类型和</a:t>
              </a:r>
              <a:r>
                <a:rPr lang="en-US" altLang="zh-CN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 thiserror 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库完成错误</a:t>
              </a:r>
              <a:r>
                <a:rPr lang="zh-CN" altLang="en-US" sz="16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处理</a:t>
              </a:r>
              <a:endParaRPr lang="zh-CN" altLang="en-US" sz="16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3050" y="575945"/>
            <a:ext cx="7613650" cy="5702935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0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00.xml><?xml version="1.0" encoding="utf-8"?>
<p:tagLst xmlns:p="http://schemas.openxmlformats.org/presentationml/2006/main">
  <p:tag name="KSO_WM_BEAUTIFY_FLAG" val="#fgm#"/>
  <p:tag name="KSO_WM_DIAGRAM_GROUP_CODE" val="1"/>
  <p:tag name="KSO_WM_UNIT_INDEX" val="1_2_2_1"/>
  <p:tag name="KSO_WM_UNIT_TYPE" val="n_h_h_x"/>
</p:tagLst>
</file>

<file path=ppt/tags/tag101.xml><?xml version="1.0" encoding="utf-8"?>
<p:tagLst xmlns:p="http://schemas.openxmlformats.org/presentationml/2006/main">
  <p:tag name="KSO_WM_BEAUTIFY_FLAG" val="#fgm#"/>
  <p:tag name="KSO_WM_DIAGRAM_GROUP_CODE" val="1"/>
  <p:tag name="KSO_WM_UNIT_INDEX" val="1_2_2_1"/>
  <p:tag name="KSO_WM_UNIT_PRESET_TEXT" val="单击此处输入项正文，请尽量言简意赅的阐述观点。"/>
  <p:tag name="KSO_WM_UNIT_TEXT_TYPE" val="1"/>
  <p:tag name="KSO_WM_UNIT_TYPE" val="n_h_h_f"/>
</p:tagLst>
</file>

<file path=ppt/tags/tag102.xml><?xml version="1.0" encoding="utf-8"?>
<p:tagLst xmlns:p="http://schemas.openxmlformats.org/presentationml/2006/main">
  <p:tag name="KSO_WM_BEAUTIFY_FLAG" val="#fgm#"/>
  <p:tag name="KSO_WM_DIAGRAM_GROUP_CODE" val="1"/>
  <p:tag name="KSO_WM_UNIT_INDEX" val="1_2_1_1"/>
  <p:tag name="KSO_WM_UNIT_PRESET_TEXT" val="单击此处输入项正文，请尽量言简意赅的阐述观点。"/>
  <p:tag name="KSO_WM_UNIT_TEXT_TYPE" val="1"/>
  <p:tag name="KSO_WM_UNIT_TYPE" val="n_h_h_f"/>
</p:tagLst>
</file>

<file path=ppt/tags/tag103.xml><?xml version="1.0" encoding="utf-8"?>
<p:tagLst xmlns:p="http://schemas.openxmlformats.org/presentationml/2006/main">
  <p:tag name="KSO_WM_BEAUTIFY_FLAG" val="#fgm#"/>
  <p:tag name="KSO_WM_DIAGRAM_GROUP_CODE" val="1"/>
  <p:tag name="KSO_WM_UNIT_INDEX" val="1_2_1_1"/>
  <p:tag name="KSO_WM_UNIT_TYPE" val="n_h_h_i"/>
</p:tagLst>
</file>

<file path=ppt/tags/tag104.xml><?xml version="1.0" encoding="utf-8"?>
<p:tagLst xmlns:p="http://schemas.openxmlformats.org/presentationml/2006/main">
  <p:tag name="KSO_WM_BEAUTIFY_FLAG" val="#fgm#"/>
  <p:tag name="KSO_WM_DIAGRAM_GROUP_CODE" val="1"/>
  <p:tag name="KSO_WM_UNIT_INDEX" val="1_2_1_1"/>
  <p:tag name="KSO_WM_UNIT_TYPE" val="n_h_h_x"/>
</p:tagLst>
</file>

<file path=ppt/tags/tag105.xml><?xml version="1.0" encoding="utf-8"?>
<p:tagLst xmlns:p="http://schemas.openxmlformats.org/presentationml/2006/main">
  <p:tag name="KSO_WM_FIGMA_LIMIT" val=""/>
  <p:tag name="KSO_WM_FIGMA_SLIDE_GROUP" val="8"/>
  <p:tag name="KSO_WM_SLIDE_TYPE" val="text"/>
  <p:tag name="KSO_WM_TEMPLATE_SUBCATEGORY" val="29"/>
</p:tagLst>
</file>

<file path=ppt/tags/tag106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07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08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109.xml><?xml version="1.0" encoding="utf-8"?>
<p:tagLst xmlns:p="http://schemas.openxmlformats.org/presentationml/2006/main">
  <p:tag name="KSO_WM_BEAUTIFY_FLAG" val="#wm#"/>
  <p:tag name="KSO_WM_UNIT_INDEX" val="3"/>
  <p:tag name="KSO_WM_UNIT_TYPE" val="i"/>
</p:tagLst>
</file>

<file path=ppt/tags/tag11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110.xml><?xml version="1.0" encoding="utf-8"?>
<p:tagLst xmlns:p="http://schemas.openxmlformats.org/presentationml/2006/main">
  <p:tag name="KSO_WM_BEAUTIFY_FLAG" val="#wm#"/>
  <p:tag name="KSO_WM_UNIT_INDEX" val="4"/>
  <p:tag name="KSO_WM_UNIT_TYPE" val="i"/>
</p:tagLst>
</file>

<file path=ppt/tags/tag111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添加项标题"/>
  <p:tag name="KSO_WM_UNIT_TEXT_TYPE" val="1"/>
  <p:tag name="KSO_WM_UNIT_TYPE" val="l_h_a"/>
</p:tagLst>
</file>

<file path=ppt/tags/tag112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13.xml><?xml version="1.0" encoding="utf-8"?>
<p:tagLst xmlns:p="http://schemas.openxmlformats.org/presentationml/2006/main">
  <p:tag name="KSO_WM_FIGMA_LIMIT" val=""/>
  <p:tag name="KSO_WM_FIGMA_SLIDE_GROUP" val="73"/>
  <p:tag name="KSO_WM_SLIDE_TYPE" val="text"/>
  <p:tag name="KSO_WM_TEMPLATE_SUBCATEGORY" val="29"/>
</p:tagLst>
</file>

<file path=ppt/tags/tag114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15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16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117.xml><?xml version="1.0" encoding="utf-8"?>
<p:tagLst xmlns:p="http://schemas.openxmlformats.org/presentationml/2006/main">
  <p:tag name="KSO_WM_BEAUTIFY_FLAG" val="#wm#"/>
  <p:tag name="KSO_WM_UNIT_INDEX" val="3"/>
  <p:tag name="KSO_WM_UNIT_TYPE" val="i"/>
</p:tagLst>
</file>

<file path=ppt/tags/tag118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119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12.xml><?xml version="1.0" encoding="utf-8"?>
<p:tagLst xmlns:p="http://schemas.openxmlformats.org/presentationml/2006/main">
  <p:tag name="KSO_WM_BEAUTIFY_FLAG" val="#wm#"/>
  <p:tag name="KSO_WM_UNIT_INDEX" val="3"/>
  <p:tag name="KSO_WM_UNIT_TYPE" val="i"/>
</p:tagLst>
</file>

<file path=ppt/tags/tag120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21.xml><?xml version="1.0" encoding="utf-8"?>
<p:tagLst xmlns:p="http://schemas.openxmlformats.org/presentationml/2006/main">
  <p:tag name="KSO_WM_FIGMA_LIMIT" val=""/>
  <p:tag name="KSO_WM_FIGMA_SLIDE_GROUP" val="53"/>
  <p:tag name="KSO_WM_SLIDE_TYPE" val="text"/>
  <p:tag name="KSO_WM_TEMPLATE_SUBCATEGORY" val="29"/>
</p:tagLst>
</file>

<file path=ppt/tags/tag122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23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124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正文单击此处输入正文"/>
  <p:tag name="KSO_WM_UNIT_TEXT_TYPE" val="1"/>
  <p:tag name="KSO_WM_UNIT_TYPE" val="l_h_f"/>
</p:tagLst>
</file>

<file path=ppt/tags/tag125.xml><?xml version="1.0" encoding="utf-8"?>
<p:tagLst xmlns:p="http://schemas.openxmlformats.org/presentationml/2006/main">
  <p:tag name="KSO_WM_FIGMA_LIMIT" val=""/>
  <p:tag name="KSO_WM_FIGMA_SLIDE_GROUP" val="6"/>
  <p:tag name="KSO_WM_SLIDE_TYPE" val="text"/>
  <p:tag name="KSO_WM_TEMPLATE_SUBCATEGORY" val="29"/>
</p:tagLst>
</file>

<file path=ppt/tags/tag126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27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28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129.xml><?xml version="1.0" encoding="utf-8"?>
<p:tagLst xmlns:p="http://schemas.openxmlformats.org/presentationml/2006/main">
  <p:tag name="KSO_WM_BEAUTIFY_FLAG" val="#wm#"/>
  <p:tag name="KSO_WM_UNIT_INDEX" val="3"/>
  <p:tag name="KSO_WM_UNIT_TYPE" val="i"/>
</p:tagLst>
</file>

<file path=ppt/tags/tag13.xml><?xml version="1.0" encoding="utf-8"?>
<p:tagLst xmlns:p="http://schemas.openxmlformats.org/presentationml/2006/main">
  <p:tag name="KSO_WM_BEAUTIFY_FLAG" val="#wm#"/>
  <p:tag name="KSO_WM_UNIT_INDEX" val="4"/>
  <p:tag name="KSO_WM_UNIT_TYPE" val="i"/>
</p:tagLst>
</file>

<file path=ppt/tags/tag130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添加项标题"/>
  <p:tag name="KSO_WM_UNIT_TEXT_TYPE" val="1"/>
  <p:tag name="KSO_WM_UNIT_TYPE" val="l_h_a"/>
</p:tagLst>
</file>

<file path=ppt/tags/tag131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32.xml><?xml version="1.0" encoding="utf-8"?>
<p:tagLst xmlns:p="http://schemas.openxmlformats.org/presentationml/2006/main">
  <p:tag name="KSO_WM_FIGMA_LIMIT" val=""/>
  <p:tag name="KSO_WM_FIGMA_SLIDE_GROUP" val="75"/>
  <p:tag name="KSO_WM_SLIDE_TYPE" val="text"/>
  <p:tag name="KSO_WM_TEMPLATE_SUBCATEGORY" val="29"/>
</p:tagLst>
</file>

<file path=ppt/tags/tag133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34.xml><?xml version="1.0" encoding="utf-8"?>
<p:tagLst xmlns:p="http://schemas.openxmlformats.org/presentationml/2006/main">
  <p:tag name="KSO_WM_BEAUTIFY_FLAG" val="#wm#"/>
  <p:tag name="KSO_WM_UNIT_INDEX" val="1"/>
  <p:tag name="KSO_WM_UNIT_TYPE" val="e"/>
  <p:tag name="KSO_WM_UNIT_PRESET_TEXT" val="01"/>
</p:tagLst>
</file>

<file path=ppt/tags/tag135.xml><?xml version="1.0" encoding="utf-8"?>
<p:tagLst xmlns:p="http://schemas.openxmlformats.org/presentationml/2006/main">
  <p:tag name="KSO_WM_FIGMA_LIMIT" val=""/>
  <p:tag name="KSO_WM_FIGMA_SLIDE_GROUP" val="1"/>
  <p:tag name="KSO_WM_SLIDE_TYPE" val="sectionTitle"/>
  <p:tag name="KSO_WM_TEMPLATE_SUBCATEGORY" val="29"/>
</p:tagLst>
</file>

<file path=ppt/tags/tag136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37.xml><?xml version="1.0" encoding="utf-8"?>
<p:tagLst xmlns:p="http://schemas.openxmlformats.org/presentationml/2006/main">
  <p:tag name="KSO_WM_FIGMA_LIMIT" val=""/>
  <p:tag name="KSO_WM_FIGMA_SLIDE_GROUP" val="63"/>
  <p:tag name="KSO_WM_SLIDE_TYPE" val="text"/>
  <p:tag name="KSO_WM_TEMPLATE_SUBCATEGORY" val="29"/>
</p:tagLst>
</file>

<file path=ppt/tags/tag138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39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4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40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141.xml><?xml version="1.0" encoding="utf-8"?>
<p:tagLst xmlns:p="http://schemas.openxmlformats.org/presentationml/2006/main">
  <p:tag name="KSO_WM_BEAUTIFY_FLAG" val="#wm#"/>
  <p:tag name="KSO_WM_UNIT_INDEX" val="3"/>
  <p:tag name="KSO_WM_UNIT_TYPE" val="i"/>
</p:tagLst>
</file>

<file path=ppt/tags/tag142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d"/>
  <p:tag name="MH_PIC_SOURCE_TYPE" val="generate_slide_ai*{&quot;ai_type&quot;:&quot;generate_ppt&quot;,&quot;id&quot;:&quot;VCG211387779377&quot;}*galley_galley_ai_*1749015466840_10.125_2887bcd059e0-slide-19"/>
</p:tagLst>
</file>

<file path=ppt/tags/tag143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144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i"/>
</p:tagLst>
</file>

<file path=ppt/tags/tag145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146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47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d"/>
  <p:tag name="MH_PIC_SOURCE_TYPE" val="generate_slide_ai*{&quot;ai_type&quot;:&quot;generate_ppt&quot;,&quot;id&quot;:&quot;VCG41N139087467&quot;}*galley_galley_ai_*1749015466840_10.125_2887bcd059e0-slide-19"/>
</p:tagLst>
</file>

<file path=ppt/tags/tag148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TYPE" val="l_h_d"/>
  <p:tag name="MH_PIC_SOURCE_TYPE" val="generate_slide_ai*{&quot;ai_type&quot;:&quot;generate_ppt&quot;,&quot;id&quot;:&quot;VCG41N1485659437&quot;}*galley_galley_ai_*1749015466840_10.125_2887bcd059e0-slide-19"/>
</p:tagLst>
</file>

<file path=ppt/tags/tag149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TYPE" val="l_h_i"/>
</p:tagLst>
</file>

<file path=ppt/tags/tag15.xml><?xml version="1.0" encoding="utf-8"?>
<p:tagLst xmlns:p="http://schemas.openxmlformats.org/presentationml/2006/main">
  <p:tag name="KSO_WM_BEAUTIFY_FLAG" val="#wm#"/>
  <p:tag name="KSO_WM_UNIT_INDEX" val="1"/>
  <p:tag name="KSO_WM_UNIT_TYPE" val="e"/>
</p:tagLst>
</file>

<file path=ppt/tags/tag150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添加项标题"/>
  <p:tag name="KSO_WM_UNIT_TEXT_TYPE" val="1"/>
  <p:tag name="KSO_WM_UNIT_TYPE" val="l_h_a"/>
</p:tagLst>
</file>

<file path=ppt/tags/tag151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52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PRESET_TEXT" val="添加项标题"/>
  <p:tag name="KSO_WM_UNIT_TEXT_TYPE" val="1"/>
  <p:tag name="KSO_WM_UNIT_TYPE" val="l_h_a"/>
</p:tagLst>
</file>

<file path=ppt/tags/tag153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54.xml><?xml version="1.0" encoding="utf-8"?>
<p:tagLst xmlns:p="http://schemas.openxmlformats.org/presentationml/2006/main">
  <p:tag name="KSO_WM_FIGMA_LIMIT" val=""/>
  <p:tag name="KSO_WM_FIGMA_SLIDE_GROUP" val="28"/>
  <p:tag name="KSO_WM_SLIDE_TYPE" val="text"/>
  <p:tag name="KSO_WM_TEMPLATE_SUBCATEGORY" val="29"/>
</p:tagLst>
</file>

<file path=ppt/tags/tag155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56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57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158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i"/>
</p:tagLst>
</file>

<file path=ppt/tags/tag159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16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60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请尽量言简意赅的阐述观点。"/>
  <p:tag name="KSO_WM_UNIT_TEXT_TYPE" val="1"/>
  <p:tag name="KSO_WM_UNIT_TYPE" val="l_h_f"/>
</p:tagLst>
</file>

<file path=ppt/tags/tag161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添加项标题"/>
  <p:tag name="KSO_WM_UNIT_TEXT_TYPE" val="1"/>
  <p:tag name="KSO_WM_UNIT_TYPE" val="l_h_a"/>
</p:tagLst>
</file>

<file path=ppt/tags/tag162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单击此处输入项正文，请尽量言简意赅的阐述观点。"/>
  <p:tag name="KSO_WM_UNIT_TEXT_TYPE" val="1"/>
  <p:tag name="KSO_WM_UNIT_TYPE" val="l_h_f"/>
</p:tagLst>
</file>

<file path=ppt/tags/tag163.xml><?xml version="1.0" encoding="utf-8"?>
<p:tagLst xmlns:p="http://schemas.openxmlformats.org/presentationml/2006/main">
  <p:tag name="KSO_WM_FIGMA_LIMIT" val=""/>
  <p:tag name="KSO_WM_FIGMA_SLIDE_GROUP" val="34"/>
  <p:tag name="KSO_WM_SLIDE_TYPE" val="text"/>
  <p:tag name="KSO_WM_TEMPLATE_SUBCATEGORY" val="29"/>
</p:tagLst>
</file>

<file path=ppt/tags/tag164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65.xml><?xml version="1.0" encoding="utf-8"?>
<p:tagLst xmlns:p="http://schemas.openxmlformats.org/presentationml/2006/main">
  <p:tag name="KSO_WM_BEAUTIFY_FLAG" val="#wm#"/>
  <p:tag name="KSO_WM_UNIT_INDEX" val="1"/>
  <p:tag name="KSO_WM_UNIT_TYPE" val="e"/>
  <p:tag name="KSO_WM_UNIT_PRESET_TEXT" val="01"/>
</p:tagLst>
</file>

<file path=ppt/tags/tag166.xml><?xml version="1.0" encoding="utf-8"?>
<p:tagLst xmlns:p="http://schemas.openxmlformats.org/presentationml/2006/main">
  <p:tag name="KSO_WM_FIGMA_LIMIT" val=""/>
  <p:tag name="KSO_WM_FIGMA_SLIDE_GROUP" val="1"/>
  <p:tag name="KSO_WM_SLIDE_TYPE" val="sectionTitle"/>
  <p:tag name="KSO_WM_TEMPLATE_SUBCATEGORY" val="29"/>
</p:tagLst>
</file>

<file path=ppt/tags/tag167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68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69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17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70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d"/>
  <p:tag name="MH_PIC_SOURCE_TYPE" val="generate_slide_ai*{&quot;ai_type&quot;:&quot;generate_single_page&quot;,&quot;id&quot;:&quot;VCG41N1437103503&quot;}*galley_galley_ai_*1749045912054_104.15_f978f1192a57-slide-0"/>
</p:tagLst>
</file>

<file path=ppt/tags/tag171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i"/>
</p:tagLst>
</file>

<file path=ppt/tags/tag172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d"/>
  <p:tag name="MH_PIC_SOURCE_TYPE" val="generate_slide_ai*{&quot;ai_type&quot;:&quot;generate_single_page&quot;,&quot;id&quot;:&quot;VCG41N1449534425&quot;}*galley_galley_ai_*1749045912054_104.15_f978f1192a57-slide-0"/>
</p:tagLst>
</file>

<file path=ppt/tags/tag173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174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请尽量言简意赅的阐述观点。"/>
  <p:tag name="KSO_WM_UNIT_TEXT_TYPE" val="1"/>
  <p:tag name="KSO_WM_UNIT_TYPE" val="l_h_f"/>
</p:tagLst>
</file>

<file path=ppt/tags/tag175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TYPE" val="l_h_i"/>
</p:tagLst>
</file>

<file path=ppt/tags/tag176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TYPE" val="l_h_d"/>
  <p:tag name="MH_PIC_SOURCE_TYPE" val="generate_slide_ai*{&quot;ai_type&quot;:&quot;generate_single_page&quot;,&quot;id&quot;:&quot;VCG41N1396046894&quot;}*galley_galley_ai_*1749045912054_104.15_f978f1192a57-slide-0"/>
</p:tagLst>
</file>

<file path=ppt/tags/tag177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添加项标题"/>
  <p:tag name="KSO_WM_UNIT_TEXT_TYPE" val="1"/>
  <p:tag name="KSO_WM_UNIT_TYPE" val="l_h_a"/>
</p:tagLst>
</file>

<file path=ppt/tags/tag178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单击此处输入项正文，请尽量言简意赅的阐述观点。"/>
  <p:tag name="KSO_WM_UNIT_TEXT_TYPE" val="1"/>
  <p:tag name="KSO_WM_UNIT_TYPE" val="l_h_f"/>
</p:tagLst>
</file>

<file path=ppt/tags/tag179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PRESET_TEXT" val="添加项标题"/>
  <p:tag name="KSO_WM_UNIT_TEXT_TYPE" val="1"/>
  <p:tag name="KSO_WM_UNIT_TYPE" val="l_h_a"/>
</p:tagLst>
</file>

<file path=ppt/tags/tag18.xml><?xml version="1.0" encoding="utf-8"?>
<p:tagLst xmlns:p="http://schemas.openxmlformats.org/presentationml/2006/main">
  <p:tag name="KSO_WM_BEAUTIFY_FLAG" val="#wm#"/>
  <p:tag name="KSO_WM_UNIT_INDEX" val="1"/>
  <p:tag name="KSO_WM_UNIT_TYPE" val="b"/>
</p:tagLst>
</file>

<file path=ppt/tags/tag180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PRESET_TEXT" val="单击此处输入项正文，请尽量言简意赅的阐述观点。"/>
  <p:tag name="KSO_WM_UNIT_TEXT_TYPE" val="1"/>
  <p:tag name="KSO_WM_UNIT_TYPE" val="l_h_f"/>
</p:tagLst>
</file>

<file path=ppt/tags/tag181.xml><?xml version="1.0" encoding="utf-8"?>
<p:tagLst xmlns:p="http://schemas.openxmlformats.org/presentationml/2006/main">
  <p:tag name="KSO_WM_FIGMA_LIMIT" val=""/>
  <p:tag name="KSO_WM_FIGMA_SLIDE_GROUP" val="34"/>
  <p:tag name="KSO_WM_SLIDE_TYPE" val="text"/>
  <p:tag name="KSO_WM_TEMPLATE_SUBCATEGORY" val="29"/>
  <p:tag name="KSO_WM_SLIDE_SOURCE" val="WPPAIGenerateSlide"/>
</p:tagLst>
</file>

<file path=ppt/tags/tag182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83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84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85.xml><?xml version="1.0" encoding="utf-8"?>
<p:tagLst xmlns:p="http://schemas.openxmlformats.org/presentationml/2006/main">
  <p:tag name="KSO_WM_FIGMA_LIMIT" val=""/>
  <p:tag name="KSO_WM_FIGMA_SLIDE_GROUP" val="23"/>
  <p:tag name="KSO_WM_SLIDE_TYPE" val="text"/>
  <p:tag name="KSO_WM_TEMPLATE_SUBCATEGORY" val="29"/>
</p:tagLst>
</file>

<file path=ppt/tags/tag186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87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88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189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19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90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191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92.xml><?xml version="1.0" encoding="utf-8"?>
<p:tagLst xmlns:p="http://schemas.openxmlformats.org/presentationml/2006/main">
  <p:tag name="KSO_WM_FIGMA_LIMIT" val=""/>
  <p:tag name="KSO_WM_FIGMA_SLIDE_GROUP" val="47"/>
  <p:tag name="KSO_WM_SLIDE_TYPE" val="text"/>
  <p:tag name="KSO_WM_TEMPLATE_SUBCATEGORY" val="29"/>
</p:tagLst>
</file>

<file path=ppt/tags/tag193.xml><?xml version="1.0" encoding="utf-8"?>
<p:tagLst xmlns:p="http://schemas.openxmlformats.org/presentationml/2006/main">
  <p:tag name="KSO_WM_BEAUTIFY_FLAG" val="#wm#"/>
  <p:tag name="KSO_WM_UNIT_INDEX" val="1"/>
  <p:tag name="KSO_WM_UNIT_TYPE" val="b"/>
</p:tagLst>
</file>

<file path=ppt/tags/tag194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95.xml><?xml version="1.0" encoding="utf-8"?>
<p:tagLst xmlns:p="http://schemas.openxmlformats.org/presentationml/2006/main">
  <p:tag name="KSO_WM_FIGMA_LIMIT" val=""/>
  <p:tag name="KSO_WM_FIGMA_SLIDE_GROUP" val="1"/>
  <p:tag name="KSO_WM_SLIDE_TYPE" val="endPage"/>
  <p:tag name="KSO_WM_TEMPLATE_SUBCATEGORY" val="29"/>
</p:tagLst>
</file>

<file path=ppt/tags/tag196.xml><?xml version="1.0" encoding="utf-8"?>
<p:tagLst xmlns:p="http://schemas.openxmlformats.org/presentationml/2006/main">
  <p:tag name="KSO_WM_PRESENTATION_SOURCE" val="WPPAIGeneratePPT"/>
</p:tagLst>
</file>

<file path=ppt/tags/tag2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20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21.xml><?xml version="1.0" encoding="utf-8"?>
<p:tagLst xmlns:p="http://schemas.openxmlformats.org/presentationml/2006/main">
  <p:tag name="KSO_WM_BEAUTIFY_FLAG" val="#wm#"/>
  <p:tag name="KSO_WM_UNIT_INDEX" val="3"/>
  <p:tag name="KSO_WM_UNIT_TYPE" val="i"/>
</p:tagLst>
</file>

<file path=ppt/tags/tag22.xml><?xml version="1.0" encoding="utf-8"?>
<p:tagLst xmlns:p="http://schemas.openxmlformats.org/presentationml/2006/main">
  <p:tag name="KSO_WM_BEAUTIFY_FLAG" val="#wm#"/>
  <p:tag name="KSO_WM_UNIT_INDEX" val="4"/>
  <p:tag name="KSO_WM_UNIT_TYPE" val="i"/>
</p:tagLst>
</file>

<file path=ppt/tags/tag23.xml><?xml version="1.0" encoding="utf-8"?>
<p:tagLst xmlns:p="http://schemas.openxmlformats.org/presentationml/2006/main">
  <p:tag name="KSO_WM_BEAUTIFY_FLAG" val="#wm#"/>
  <p:tag name="KSO_WM_UNIT_INDEX" val="1"/>
  <p:tag name="KSO_WM_UNIT_TYPE" val="b"/>
</p:tagLst>
</file>

<file path=ppt/tags/tag24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25.xml><?xml version="1.0" encoding="utf-8"?>
<p:tagLst xmlns:p="http://schemas.openxmlformats.org/presentationml/2006/main">
  <p:tag name="KSO_WM_TEMPLATE_STYLE_ID" val="e41c35d6f072c421"/>
</p:tagLst>
</file>

<file path=ppt/tags/tag26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27.xml><?xml version="1.0" encoding="utf-8"?>
<p:tagLst xmlns:p="http://schemas.openxmlformats.org/presentationml/2006/main">
  <p:tag name="KSO_WM_BEAUTIFY_FLAG" val="#wm#"/>
  <p:tag name="KSO_WM_UNIT_INDEX" val="1"/>
  <p:tag name="KSO_WM_UNIT_SUBTYPE" val="c"/>
  <p:tag name="KSO_WM_UNIT_TYPE" val="f"/>
</p:tagLst>
</file>

<file path=ppt/tags/tag28.xml><?xml version="1.0" encoding="utf-8"?>
<p:tagLst xmlns:p="http://schemas.openxmlformats.org/presentationml/2006/main">
  <p:tag name="KSO_WM_BEAUTIFY_FLAG" val="#wm#"/>
  <p:tag name="KSO_WM_UNIT_INDEX" val="2"/>
  <p:tag name="KSO_WM_UNIT_SUBTYPE" val="b"/>
  <p:tag name="KSO_WM_UNIT_TYPE" val="f"/>
</p:tagLst>
</file>

<file path=ppt/tags/tag29.xml><?xml version="1.0" encoding="utf-8"?>
<p:tagLst xmlns:p="http://schemas.openxmlformats.org/presentationml/2006/main">
  <p:tag name="KSO_WM_FIGMA_LIMIT" val=""/>
  <p:tag name="KSO_WM_FIGMA_SLIDE_GROUP" val="1"/>
  <p:tag name="KSO_WM_SLIDE_TYPE" val="title"/>
  <p:tag name="KSO_WM_TEMPLATE_SUBCATEGORY" val="29"/>
</p:tagLst>
</file>

<file path=ppt/tags/tag3.xml><?xml version="1.0" encoding="utf-8"?>
<p:tagLst xmlns:p="http://schemas.openxmlformats.org/presentationml/2006/main">
  <p:tag name="KSO_WM_BEAUTIFY_FLAG" val="#wm#"/>
  <p:tag name="KSO_WM_UNIT_INDEX" val="3"/>
  <p:tag name="KSO_WM_UNIT_TYPE" val="i"/>
</p:tagLst>
</file>

<file path=ppt/tags/tag30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31.xml><?xml version="1.0" encoding="utf-8"?>
<p:tagLst xmlns:p="http://schemas.openxmlformats.org/presentationml/2006/main">
  <p:tag name="KSO_WM_BEAUTIFY_FLAG" val="#wm#"/>
  <p:tag name="KSO_WM_UNIT_INDEX" val="1"/>
  <p:tag name="KSO_WM_UNIT_TYPE" val="b"/>
</p:tagLst>
</file>

<file path=ppt/tags/tag32.xml><?xml version="1.0" encoding="utf-8"?>
<p:tagLst xmlns:p="http://schemas.openxmlformats.org/presentationml/2006/main">
  <p:tag name="KSO_WM_DIAGRAM_VIRTUALLY_FRAME" val="{&quot;height&quot;:209.45,&quot;left&quot;:226,&quot;top&quot;:265.05,&quot;width&quot;:692}"/>
</p:tagLst>
</file>

<file path=ppt/tags/tag33.xml><?xml version="1.0" encoding="utf-8"?>
<p:tagLst xmlns:p="http://schemas.openxmlformats.org/presentationml/2006/main">
  <p:tag name="KSO_WM_BEAUTIFY_FLAG" val="#wm#"/>
  <p:tag name="KSO_WM_DIAGRAM_GROUP_CODE" val="1"/>
  <p:tag name="KSO_WM_UNIT_INDEX" val="1_1_1"/>
  <p:tag name="KSO_WM_UNIT_SUBTYPE" val="d"/>
  <p:tag name="KSO_WM_UNIT_TYPE" val="l_h_i"/>
  <p:tag name="KSO_WM_UNIT_PRESET_TEXT" val="01"/>
  <p:tag name="KSO_WM_SLIDE_FIGMA_DIAGRAM" val="1"/>
  <p:tag name="KSO_WM_DIAGRAM_VIRTUALLY_FRAME" val="{&quot;height&quot;:209.45,&quot;left&quot;:226,&quot;top&quot;:265.05,&quot;width&quot;:692}"/>
</p:tagLst>
</file>

<file path=ppt/tags/tag34.xml><?xml version="1.0" encoding="utf-8"?>
<p:tagLst xmlns:p="http://schemas.openxmlformats.org/presentationml/2006/main">
  <p:tag name="KSO_WM_BEAUTIFY_FLAG" val="#wm#"/>
  <p:tag name="KSO_WM_DIAGRAM_GROUP_CODE" val="1"/>
  <p:tag name="KSO_WM_UNIT_INDEX" val="1_1_2"/>
  <p:tag name="KSO_WM_UNIT_TYPE" val="l_h_i"/>
  <p:tag name="KSO_WM_SLIDE_FIGMA_DIAGRAM" val="1"/>
  <p:tag name="KSO_WM_DIAGRAM_VIRTUALLY_FRAME" val="{&quot;height&quot;:209.45,&quot;left&quot;:226,&quot;top&quot;:265.05,&quot;width&quot;:692}"/>
</p:tagLst>
</file>

<file path=ppt/tags/tag35.xml><?xml version="1.0" encoding="utf-8"?>
<p:tagLst xmlns:p="http://schemas.openxmlformats.org/presentationml/2006/main">
  <p:tag name="KSO_WM_BEAUTIFY_FLAG" val="#wm#"/>
  <p:tag name="KSO_WM_DIAGRAM_GROUP_CODE" val="1"/>
  <p:tag name="KSO_WM_UNIT_INDEX" val="1_1_1"/>
  <p:tag name="KSO_WM_UNIT_PRESET_TEXT" val="单击此处添加项标题内"/>
  <p:tag name="KSO_WM_UNIT_TEXT_TYPE" val="1"/>
  <p:tag name="KSO_WM_UNIT_TYPE" val="l_h_a"/>
  <p:tag name="KSO_WM_SLIDE_FIGMA_DIAGRAM" val="1"/>
  <p:tag name="KSO_WM_DIAGRAM_VIRTUALLY_FRAME" val="{&quot;height&quot;:209.45,&quot;left&quot;:226,&quot;top&quot;:265.05,&quot;width&quot;:692}"/>
</p:tagLst>
</file>

<file path=ppt/tags/tag36.xml><?xml version="1.0" encoding="utf-8"?>
<p:tagLst xmlns:p="http://schemas.openxmlformats.org/presentationml/2006/main">
  <p:tag name="KSO_WM_BEAUTIFY_FLAG" val="#wm#"/>
  <p:tag name="KSO_WM_DIAGRAM_GROUP_CODE" val="1"/>
  <p:tag name="KSO_WM_UNIT_INDEX" val="1_2_1"/>
  <p:tag name="KSO_WM_UNIT_SUBTYPE" val="d"/>
  <p:tag name="KSO_WM_UNIT_TYPE" val="l_h_i"/>
  <p:tag name="KSO_WM_UNIT_PRESET_TEXT" val="02"/>
  <p:tag name="KSO_WM_SLIDE_FIGMA_DIAGRAM" val="1"/>
  <p:tag name="KSO_WM_DIAGRAM_VIRTUALLY_FRAME" val="{&quot;height&quot;:209.45,&quot;left&quot;:226,&quot;top&quot;:265.05,&quot;width&quot;:692}"/>
</p:tagLst>
</file>

<file path=ppt/tags/tag37.xml><?xml version="1.0" encoding="utf-8"?>
<p:tagLst xmlns:p="http://schemas.openxmlformats.org/presentationml/2006/main">
  <p:tag name="KSO_WM_BEAUTIFY_FLAG" val="#wm#"/>
  <p:tag name="KSO_WM_DIAGRAM_GROUP_CODE" val="1"/>
  <p:tag name="KSO_WM_UNIT_INDEX" val="1_2_2"/>
  <p:tag name="KSO_WM_UNIT_TYPE" val="l_h_i"/>
  <p:tag name="KSO_WM_SLIDE_FIGMA_DIAGRAM" val="1"/>
  <p:tag name="KSO_WM_DIAGRAM_VIRTUALLY_FRAME" val="{&quot;height&quot;:209.45,&quot;left&quot;:226,&quot;top&quot;:265.05,&quot;width&quot;:692}"/>
</p:tagLst>
</file>

<file path=ppt/tags/tag38.xml><?xml version="1.0" encoding="utf-8"?>
<p:tagLst xmlns:p="http://schemas.openxmlformats.org/presentationml/2006/main">
  <p:tag name="KSO_WM_BEAUTIFY_FLAG" val="#wm#"/>
  <p:tag name="KSO_WM_DIAGRAM_GROUP_CODE" val="1"/>
  <p:tag name="KSO_WM_UNIT_INDEX" val="1_2_1"/>
  <p:tag name="KSO_WM_UNIT_PRESET_TEXT" val="单击此处添加项标题内"/>
  <p:tag name="KSO_WM_UNIT_TEXT_TYPE" val="1"/>
  <p:tag name="KSO_WM_UNIT_TYPE" val="l_h_a"/>
  <p:tag name="KSO_WM_SLIDE_FIGMA_DIAGRAM" val="1"/>
  <p:tag name="KSO_WM_DIAGRAM_VIRTUALLY_FRAME" val="{&quot;height&quot;:209.45,&quot;left&quot;:226,&quot;top&quot;:265.05,&quot;width&quot;:692}"/>
</p:tagLst>
</file>

<file path=ppt/tags/tag39.xml><?xml version="1.0" encoding="utf-8"?>
<p:tagLst xmlns:p="http://schemas.openxmlformats.org/presentationml/2006/main">
  <p:tag name="KSO_WM_BEAUTIFY_FLAG" val="#wm#"/>
  <p:tag name="KSO_WM_DIAGRAM_GROUP_CODE" val="1"/>
  <p:tag name="KSO_WM_UNIT_INDEX" val="1_3_1"/>
  <p:tag name="KSO_WM_UNIT_SUBTYPE" val="d"/>
  <p:tag name="KSO_WM_UNIT_TYPE" val="l_h_i"/>
  <p:tag name="KSO_WM_UNIT_PRESET_TEXT" val="03"/>
  <p:tag name="KSO_WM_SLIDE_FIGMA_DIAGRAM" val="1"/>
  <p:tag name="KSO_WM_DIAGRAM_VIRTUALLY_FRAME" val="{&quot;height&quot;:209.45,&quot;left&quot;:226,&quot;top&quot;:265.05,&quot;width&quot;:692}"/>
</p:tagLst>
</file>

<file path=ppt/tags/tag4.xml><?xml version="1.0" encoding="utf-8"?>
<p:tagLst xmlns:p="http://schemas.openxmlformats.org/presentationml/2006/main">
  <p:tag name="KSO_WM_BEAUTIFY_FLAG" val="#wm#"/>
  <p:tag name="KSO_WM_UNIT_INDEX" val="4"/>
  <p:tag name="KSO_WM_UNIT_TYPE" val="i"/>
</p:tagLst>
</file>

<file path=ppt/tags/tag40.xml><?xml version="1.0" encoding="utf-8"?>
<p:tagLst xmlns:p="http://schemas.openxmlformats.org/presentationml/2006/main">
  <p:tag name="KSO_WM_BEAUTIFY_FLAG" val="#wm#"/>
  <p:tag name="KSO_WM_DIAGRAM_GROUP_CODE" val="1"/>
  <p:tag name="KSO_WM_UNIT_INDEX" val="1_3_2"/>
  <p:tag name="KSO_WM_UNIT_TYPE" val="l_h_i"/>
  <p:tag name="KSO_WM_SLIDE_FIGMA_DIAGRAM" val="1"/>
  <p:tag name="KSO_WM_DIAGRAM_VIRTUALLY_FRAME" val="{&quot;height&quot;:209.45,&quot;left&quot;:226,&quot;top&quot;:265.05,&quot;width&quot;:692}"/>
</p:tagLst>
</file>

<file path=ppt/tags/tag41.xml><?xml version="1.0" encoding="utf-8"?>
<p:tagLst xmlns:p="http://schemas.openxmlformats.org/presentationml/2006/main">
  <p:tag name="KSO_WM_BEAUTIFY_FLAG" val="#wm#"/>
  <p:tag name="KSO_WM_DIAGRAM_GROUP_CODE" val="1"/>
  <p:tag name="KSO_WM_UNIT_INDEX" val="1_3_1"/>
  <p:tag name="KSO_WM_UNIT_PRESET_TEXT" val="单击此处添加项标题内"/>
  <p:tag name="KSO_WM_UNIT_TEXT_TYPE" val="1"/>
  <p:tag name="KSO_WM_UNIT_TYPE" val="l_h_a"/>
  <p:tag name="KSO_WM_SLIDE_FIGMA_DIAGRAM" val="1"/>
  <p:tag name="KSO_WM_DIAGRAM_VIRTUALLY_FRAME" val="{&quot;height&quot;:209.45,&quot;left&quot;:226,&quot;top&quot;:265.05,&quot;width&quot;:692}"/>
</p:tagLst>
</file>

<file path=ppt/tags/tag42.xml><?xml version="1.0" encoding="utf-8"?>
<p:tagLst xmlns:p="http://schemas.openxmlformats.org/presentationml/2006/main">
  <p:tag name="KSO_WM_BEAUTIFY_FLAG" val="#wm#"/>
  <p:tag name="KSO_WM_DIAGRAM_GROUP_CODE" val="1"/>
  <p:tag name="KSO_WM_UNIT_INDEX" val="1_4_1"/>
  <p:tag name="KSO_WM_UNIT_SUBTYPE" val="d"/>
  <p:tag name="KSO_WM_UNIT_TYPE" val="l_h_i"/>
  <p:tag name="KSO_WM_UNIT_PRESET_TEXT" val="04"/>
  <p:tag name="KSO_WM_SLIDE_FIGMA_DIAGRAM" val="1"/>
  <p:tag name="KSO_WM_DIAGRAM_VIRTUALLY_FRAME" val="{&quot;height&quot;:209.45,&quot;left&quot;:226,&quot;top&quot;:265.05,&quot;width&quot;:692}"/>
</p:tagLst>
</file>

<file path=ppt/tags/tag43.xml><?xml version="1.0" encoding="utf-8"?>
<p:tagLst xmlns:p="http://schemas.openxmlformats.org/presentationml/2006/main">
  <p:tag name="KSO_WM_BEAUTIFY_FLAG" val="#wm#"/>
  <p:tag name="KSO_WM_DIAGRAM_GROUP_CODE" val="1"/>
  <p:tag name="KSO_WM_UNIT_INDEX" val="1_4_2"/>
  <p:tag name="KSO_WM_UNIT_TYPE" val="l_h_i"/>
  <p:tag name="KSO_WM_SLIDE_FIGMA_DIAGRAM" val="1"/>
  <p:tag name="KSO_WM_DIAGRAM_VIRTUALLY_FRAME" val="{&quot;height&quot;:209.45,&quot;left&quot;:226,&quot;top&quot;:265.05,&quot;width&quot;:692}"/>
</p:tagLst>
</file>

<file path=ppt/tags/tag44.xml><?xml version="1.0" encoding="utf-8"?>
<p:tagLst xmlns:p="http://schemas.openxmlformats.org/presentationml/2006/main">
  <p:tag name="KSO_WM_BEAUTIFY_FLAG" val="#wm#"/>
  <p:tag name="KSO_WM_DIAGRAM_GROUP_CODE" val="1"/>
  <p:tag name="KSO_WM_UNIT_INDEX" val="1_4_1"/>
  <p:tag name="KSO_WM_UNIT_PRESET_TEXT" val="单击此处添加项标题内"/>
  <p:tag name="KSO_WM_UNIT_TEXT_TYPE" val="1"/>
  <p:tag name="KSO_WM_UNIT_TYPE" val="l_h_a"/>
  <p:tag name="KSO_WM_SLIDE_FIGMA_DIAGRAM" val="1"/>
  <p:tag name="KSO_WM_DIAGRAM_VIRTUALLY_FRAME" val="{&quot;height&quot;:209.45,&quot;left&quot;:226,&quot;top&quot;:265.05,&quot;width&quot;:692}"/>
</p:tagLst>
</file>

<file path=ppt/tags/tag45.xml><?xml version="1.0" encoding="utf-8"?>
<p:tagLst xmlns:p="http://schemas.openxmlformats.org/presentationml/2006/main">
  <p:tag name="KSO_WM_FIGMA_LIMIT" val=""/>
  <p:tag name="KSO_WM_FIGMA_SLIDE_GROUP" val="1"/>
  <p:tag name="KSO_WM_SLIDE_TYPE" val="contents"/>
  <p:tag name="KSO_WM_TEMPLATE_SUBCATEGORY" val="29"/>
</p:tagLst>
</file>

<file path=ppt/tags/tag46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47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48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49.xml><?xml version="1.0" encoding="utf-8"?>
<p:tagLst xmlns:p="http://schemas.openxmlformats.org/presentationml/2006/main">
  <p:tag name="KSO_WM_FIGMA_LIMIT" val=""/>
  <p:tag name="KSO_WM_FIGMA_SLIDE_GROUP" val="15"/>
  <p:tag name="KSO_WM_SLIDE_TYPE" val="text"/>
  <p:tag name="KSO_WM_TEMPLATE_SUBCATEGORY" val="29"/>
  <p:tag name="KSO_WM_SLIDE_SOURCE" val="WPPAIGenerateSlide"/>
</p:tagLst>
</file>

<file path=ppt/tags/tag5.xml><?xml version="1.0" encoding="utf-8"?>
<p:tagLst xmlns:p="http://schemas.openxmlformats.org/presentationml/2006/main">
  <p:tag name="KSO_WM_BEAUTIFY_FLAG" val="#wm#"/>
  <p:tag name="KSO_WM_UNIT_INDEX" val="5"/>
  <p:tag name="KSO_WM_UNIT_TYPE" val="i"/>
</p:tagLst>
</file>

<file path=ppt/tags/tag50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51.xml><?xml version="1.0" encoding="utf-8"?>
<p:tagLst xmlns:p="http://schemas.openxmlformats.org/presentationml/2006/main">
  <p:tag name="KSO_WM_BEAUTIFY_FLAG" val="#wm#"/>
  <p:tag name="KSO_WM_UNIT_INDEX" val="1"/>
  <p:tag name="KSO_WM_UNIT_TYPE" val="e"/>
  <p:tag name="KSO_WM_UNIT_PRESET_TEXT" val="01"/>
</p:tagLst>
</file>

<file path=ppt/tags/tag52.xml><?xml version="1.0" encoding="utf-8"?>
<p:tagLst xmlns:p="http://schemas.openxmlformats.org/presentationml/2006/main">
  <p:tag name="KSO_WM_FIGMA_LIMIT" val=""/>
  <p:tag name="KSO_WM_FIGMA_SLIDE_GROUP" val="1"/>
  <p:tag name="KSO_WM_SLIDE_TYPE" val="sectionTitle"/>
  <p:tag name="KSO_WM_TEMPLATE_SUBCATEGORY" val="29"/>
</p:tagLst>
</file>

<file path=ppt/tags/tag53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54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55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56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57.xml><?xml version="1.0" encoding="utf-8"?>
<p:tagLst xmlns:p="http://schemas.openxmlformats.org/presentationml/2006/main">
  <p:tag name="KSO_WM_FIGMA_LIMIT" val=""/>
  <p:tag name="KSO_WM_FIGMA_SLIDE_GROUP" val="79"/>
  <p:tag name="KSO_WM_SLIDE_TYPE" val="text"/>
  <p:tag name="KSO_WM_TEMPLATE_SUBCATEGORY" val="29"/>
</p:tagLst>
</file>

<file path=ppt/tags/tag58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59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6.xml><?xml version="1.0" encoding="utf-8"?>
<p:tagLst xmlns:p="http://schemas.openxmlformats.org/presentationml/2006/main">
  <p:tag name="KSO_WM_BEAUTIFY_FLAG" val="#wm#"/>
  <p:tag name="KSO_WM_UNIT_INDEX" val="6"/>
  <p:tag name="KSO_WM_UNIT_TYPE" val="i"/>
</p:tagLst>
</file>

<file path=ppt/tags/tag60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添加项标题"/>
  <p:tag name="KSO_WM_UNIT_TEXT_TYPE" val="1"/>
  <p:tag name="KSO_WM_UNIT_TYPE" val="l_h_a"/>
</p:tagLst>
</file>

<file path=ppt/tags/tag61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正文单击此处输入正文"/>
  <p:tag name="KSO_WM_UNIT_TEXT_TYPE" val="1"/>
  <p:tag name="KSO_WM_UNIT_TYPE" val="l_h_f"/>
</p:tagLst>
</file>

<file path=ppt/tags/tag62.xml><?xml version="1.0" encoding="utf-8"?>
<p:tagLst xmlns:p="http://schemas.openxmlformats.org/presentationml/2006/main">
  <p:tag name="KSO_WM_FIGMA_LIMIT" val=""/>
  <p:tag name="KSO_WM_FIGMA_SLIDE_GROUP" val="33"/>
  <p:tag name="KSO_WM_SLIDE_TYPE" val="text"/>
  <p:tag name="KSO_WM_TEMPLATE_SUBCATEGORY" val="29"/>
</p:tagLst>
</file>

<file path=ppt/tags/tag63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64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65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66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正文单击此处输入正文"/>
  <p:tag name="KSO_WM_UNIT_TEXT_TYPE" val="1"/>
  <p:tag name="KSO_WM_UNIT_TYPE" val="l_h_f"/>
</p:tagLst>
</file>

<file path=ppt/tags/tag67.xml><?xml version="1.0" encoding="utf-8"?>
<p:tagLst xmlns:p="http://schemas.openxmlformats.org/presentationml/2006/main">
  <p:tag name="KSO_WM_FIGMA_LIMIT" val=""/>
  <p:tag name="KSO_WM_FIGMA_SLIDE_GROUP" val="23"/>
  <p:tag name="KSO_WM_SLIDE_TYPE" val="text"/>
  <p:tag name="KSO_WM_TEMPLATE_SUBCATEGORY" val="29"/>
</p:tagLst>
</file>

<file path=ppt/tags/tag68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69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7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70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71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72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73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74.xml><?xml version="1.0" encoding="utf-8"?>
<p:tagLst xmlns:p="http://schemas.openxmlformats.org/presentationml/2006/main">
  <p:tag name="KSO_WM_FIGMA_LIMIT" val=""/>
  <p:tag name="KSO_WM_FIGMA_SLIDE_GROUP" val="77"/>
  <p:tag name="KSO_WM_SLIDE_TYPE" val="text"/>
  <p:tag name="KSO_WM_TEMPLATE_SUBCATEGORY" val="29"/>
</p:tagLst>
</file>

<file path=ppt/tags/tag75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76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77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78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79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8.xml><?xml version="1.0" encoding="utf-8"?>
<p:tagLst xmlns:p="http://schemas.openxmlformats.org/presentationml/2006/main">
  <p:tag name="KSO_WM_BEAUTIFY_FLAG" val="#wm#"/>
  <p:tag name="KSO_WM_UNIT_INDEX" val="1"/>
  <p:tag name="KSO_WM_UNIT_SUBTYPE" val="c"/>
  <p:tag name="KSO_WM_UNIT_TYPE" val="f"/>
</p:tagLst>
</file>

<file path=ppt/tags/tag80.xml><?xml version="1.0" encoding="utf-8"?>
<p:tagLst xmlns:p="http://schemas.openxmlformats.org/presentationml/2006/main">
  <p:tag name="KSO_WM_FIGMA_LIMIT" val=""/>
  <p:tag name="KSO_WM_FIGMA_SLIDE_GROUP" val="37"/>
  <p:tag name="KSO_WM_SLIDE_TYPE" val="text"/>
  <p:tag name="KSO_WM_TEMPLATE_SUBCATEGORY" val="29"/>
</p:tagLst>
</file>

<file path=ppt/tags/tag81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82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83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84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85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86.xml><?xml version="1.0" encoding="utf-8"?>
<p:tagLst xmlns:p="http://schemas.openxmlformats.org/presentationml/2006/main">
  <p:tag name="KSO_WM_FIGMA_LIMIT" val=""/>
  <p:tag name="KSO_WM_FIGMA_SLIDE_GROUP" val="72"/>
  <p:tag name="KSO_WM_SLIDE_TYPE" val="text"/>
  <p:tag name="KSO_WM_TEMPLATE_SUBCATEGORY" val="29"/>
</p:tagLst>
</file>

<file path=ppt/tags/tag87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88.xml><?xml version="1.0" encoding="utf-8"?>
<p:tagLst xmlns:p="http://schemas.openxmlformats.org/presentationml/2006/main">
  <p:tag name="KSO_WM_BEAUTIFY_FLAG" val="#wm#"/>
  <p:tag name="KSO_WM_UNIT_INDEX" val="1"/>
  <p:tag name="KSO_WM_UNIT_TYPE" val="e"/>
  <p:tag name="KSO_WM_UNIT_PRESET_TEXT" val="01"/>
</p:tagLst>
</file>

<file path=ppt/tags/tag89.xml><?xml version="1.0" encoding="utf-8"?>
<p:tagLst xmlns:p="http://schemas.openxmlformats.org/presentationml/2006/main">
  <p:tag name="KSO_WM_FIGMA_LIMIT" val=""/>
  <p:tag name="KSO_WM_FIGMA_SLIDE_GROUP" val="1"/>
  <p:tag name="KSO_WM_SLIDE_TYPE" val="sectionTitle"/>
  <p:tag name="KSO_WM_TEMPLATE_SUBCATEGORY" val="29"/>
</p:tagLst>
</file>

<file path=ppt/tags/tag9.xml><?xml version="1.0" encoding="utf-8"?>
<p:tagLst xmlns:p="http://schemas.openxmlformats.org/presentationml/2006/main">
  <p:tag name="KSO_WM_BEAUTIFY_FLAG" val="#wm#"/>
  <p:tag name="KSO_WM_UNIT_INDEX" val="2"/>
  <p:tag name="KSO_WM_UNIT_SUBTYPE" val="b"/>
  <p:tag name="KSO_WM_UNIT_TYPE" val="f"/>
</p:tagLst>
</file>

<file path=ppt/tags/tag90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91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92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93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94.xml><?xml version="1.0" encoding="utf-8"?>
<p:tagLst xmlns:p="http://schemas.openxmlformats.org/presentationml/2006/main">
  <p:tag name="KSO_WM_FIGMA_LIMIT" val=""/>
  <p:tag name="KSO_WM_FIGMA_SLIDE_GROUP" val="57"/>
  <p:tag name="KSO_WM_SLIDE_TYPE" val="text"/>
  <p:tag name="KSO_WM_TEMPLATE_SUBCATEGORY" val="29"/>
</p:tagLst>
</file>

<file path=ppt/tags/tag95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96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97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98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添加项标题"/>
  <p:tag name="KSO_WM_UNIT_TEXT_TYPE" val="1"/>
  <p:tag name="KSO_WM_UNIT_TYPE" val="n_h_a"/>
</p:tagLst>
</file>

<file path=ppt/tags/tag99.xml><?xml version="1.0" encoding="utf-8"?>
<p:tagLst xmlns:p="http://schemas.openxmlformats.org/presentationml/2006/main">
  <p:tag name="KSO_WM_BEAUTIFY_FLAG" val="#fgm#"/>
  <p:tag name="KSO_WM_DIAGRAM_GROUP_CODE" val="1"/>
  <p:tag name="KSO_WM_UNIT_INDEX" val="1_2_2_1"/>
  <p:tag name="KSO_WM_UNIT_TYPE" val="n_h_h_i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蓝色工作汇报商务风主题">
  <a:themeElements>
    <a:clrScheme name="">
      <a:dk1>
        <a:srgbClr val="000000"/>
      </a:dk1>
      <a:lt1>
        <a:srgbClr val="FFFFFF"/>
      </a:lt1>
      <a:dk2>
        <a:srgbClr val="333638"/>
      </a:dk2>
      <a:lt2>
        <a:srgbClr val="EFEFEF"/>
      </a:lt2>
      <a:accent1>
        <a:srgbClr val="0E2E4A"/>
      </a:accent1>
      <a:accent2>
        <a:srgbClr val="B59158"/>
      </a:accent2>
      <a:accent3>
        <a:srgbClr val="D5BF93"/>
      </a:accent3>
      <a:accent4>
        <a:srgbClr val="8498AA"/>
      </a:accent4>
      <a:accent5>
        <a:srgbClr val="A0BBF0"/>
      </a:accent5>
      <a:accent6>
        <a:srgbClr val="E4420E"/>
      </a:accent6>
      <a:hlink>
        <a:srgbClr val="00B5EE"/>
      </a:hlink>
      <a:folHlink>
        <a:srgbClr val="0C327A"/>
      </a:folHlink>
    </a:clrScheme>
    <a:fontScheme name="">
      <a:majorFont>
        <a:latin typeface="Microsoft YaHei UI"/>
        <a:ea typeface="Microsoft YaHei UI"/>
        <a:cs typeface=""/>
      </a:majorFont>
      <a:minorFont>
        <a:latin typeface="Microsoft YaHei UI"/>
        <a:ea typeface="Microsoft YaHei UI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1656</Words>
  <Application>WPS 演示</Application>
  <PresentationFormat>宽屏</PresentationFormat>
  <Paragraphs>204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26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Microsoft YaHei UI</vt:lpstr>
      <vt:lpstr>Arial Unicode MS</vt:lpstr>
      <vt:lpstr>Arial Black</vt:lpstr>
      <vt:lpstr>黑体</vt:lpstr>
      <vt:lpstr>Calibri</vt:lpstr>
      <vt:lpstr>WPS​​</vt:lpstr>
      <vt:lpstr>蓝色工作汇报商务风主题</vt:lpstr>
      <vt:lpstr>rust 数据库</vt:lpstr>
      <vt:lpstr>目录</vt:lpstr>
      <vt:lpstr>数据库运行示例</vt:lpstr>
      <vt:lpstr>模块组成</vt:lpstr>
      <vt:lpstr>planner</vt:lpstr>
      <vt:lpstr>executor</vt:lpstr>
      <vt:lpstr>storage</vt:lpstr>
      <vt:lpstr>lib</vt:lpstr>
      <vt:lpstr>error</vt:lpstr>
      <vt:lpstr>helper</vt:lpstr>
      <vt:lpstr>rust 特性使用</vt:lpstr>
      <vt:lpstr>所有权</vt:lpstr>
      <vt:lpstr>生命周期</vt:lpstr>
      <vt:lpstr>丰富的库</vt:lpstr>
      <vt:lpstr>错误处理</vt:lpstr>
      <vt:lpstr>枚举</vt:lpstr>
      <vt:lpstr>测试</vt:lpstr>
      <vt:lpstr>实现方式</vt:lpstr>
      <vt:lpstr>PowerPoint 演示文稿</vt:lpstr>
      <vt:lpstr>基于分页和 bincode 实现的持久化储存</vt:lpstr>
      <vt:lpstr>小组分工</vt:lpstr>
      <vt:lpstr>程序特点</vt:lpstr>
      <vt:lpstr>程序质量属性</vt:lpstr>
      <vt:lpstr>使用分页进行持久化储存</vt:lpstr>
      <vt:lpstr>命令行工具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wexther</dc:creator>
  <cp:lastModifiedBy>王昕浩</cp:lastModifiedBy>
  <cp:revision>10</cp:revision>
  <dcterms:created xsi:type="dcterms:W3CDTF">2023-07-11T07:43:00Z</dcterms:created>
  <dcterms:modified xsi:type="dcterms:W3CDTF">2025-06-04T14:15:49Z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9B523BFE0B334F52B5908E198178E6D2_11</vt:lpwstr>
  </property>
</Properties>
</file>

<file path=docProps/thumbnail.jpeg>
</file>